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7.xml" ContentType="application/vnd.openxmlformats-officedocument.presentationml.notesSlide+xml"/>
  <Override PartName="/ppt/charts/chart10.xml" ContentType="application/vnd.openxmlformats-officedocument.drawingml.chart+xml"/>
  <Override PartName="/ppt/notesSlides/notesSlide8.xml" ContentType="application/vnd.openxmlformats-officedocument.presentationml.notesSlide+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14.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4"/>
  </p:sldMasterIdLst>
  <p:notesMasterIdLst>
    <p:notesMasterId r:id="rId97"/>
  </p:notesMasterIdLst>
  <p:handoutMasterIdLst>
    <p:handoutMasterId r:id="rId98"/>
  </p:handoutMasterIdLst>
  <p:sldIdLst>
    <p:sldId id="258" r:id="rId5"/>
    <p:sldId id="2146848517" r:id="rId6"/>
    <p:sldId id="2146848469" r:id="rId7"/>
    <p:sldId id="2146848407" r:id="rId8"/>
    <p:sldId id="2146848488" r:id="rId9"/>
    <p:sldId id="2146848479" r:id="rId10"/>
    <p:sldId id="2146848501" r:id="rId11"/>
    <p:sldId id="14199" r:id="rId12"/>
    <p:sldId id="14196" r:id="rId13"/>
    <p:sldId id="2146848489" r:id="rId14"/>
    <p:sldId id="2146848490" r:id="rId15"/>
    <p:sldId id="3393" r:id="rId16"/>
    <p:sldId id="14224" r:id="rId17"/>
    <p:sldId id="2146848485" r:id="rId18"/>
    <p:sldId id="2146848486" r:id="rId19"/>
    <p:sldId id="2146848415" r:id="rId20"/>
    <p:sldId id="2146848416" r:id="rId21"/>
    <p:sldId id="2146848502" r:id="rId22"/>
    <p:sldId id="2146848431" r:id="rId23"/>
    <p:sldId id="2146848507" r:id="rId24"/>
    <p:sldId id="2146848508" r:id="rId25"/>
    <p:sldId id="2146848509" r:id="rId26"/>
    <p:sldId id="2146848510" r:id="rId27"/>
    <p:sldId id="2146848511" r:id="rId28"/>
    <p:sldId id="2146848512" r:id="rId29"/>
    <p:sldId id="2146848513" r:id="rId30"/>
    <p:sldId id="2146848514" r:id="rId31"/>
    <p:sldId id="2146848515" r:id="rId32"/>
    <p:sldId id="2146848516" r:id="rId33"/>
    <p:sldId id="2146848470" r:id="rId34"/>
    <p:sldId id="14252" r:id="rId35"/>
    <p:sldId id="3394" r:id="rId36"/>
    <p:sldId id="2146848475" r:id="rId37"/>
    <p:sldId id="14255" r:id="rId38"/>
    <p:sldId id="14228" r:id="rId39"/>
    <p:sldId id="2146848421" r:id="rId40"/>
    <p:sldId id="2146848426" r:id="rId41"/>
    <p:sldId id="14204" r:id="rId42"/>
    <p:sldId id="2146848497" r:id="rId43"/>
    <p:sldId id="2146848503" r:id="rId44"/>
    <p:sldId id="466" r:id="rId45"/>
    <p:sldId id="468" r:id="rId46"/>
    <p:sldId id="469" r:id="rId47"/>
    <p:sldId id="470" r:id="rId48"/>
    <p:sldId id="2146848504" r:id="rId49"/>
    <p:sldId id="471" r:id="rId50"/>
    <p:sldId id="2146848505" r:id="rId51"/>
    <p:sldId id="472" r:id="rId52"/>
    <p:sldId id="2146848506" r:id="rId53"/>
    <p:sldId id="473" r:id="rId54"/>
    <p:sldId id="2146848433" r:id="rId55"/>
    <p:sldId id="2146848472" r:id="rId56"/>
    <p:sldId id="2146848473" r:id="rId57"/>
    <p:sldId id="2146848474" r:id="rId58"/>
    <p:sldId id="2146848498" r:id="rId59"/>
    <p:sldId id="2146848499" r:id="rId60"/>
    <p:sldId id="2146848500" r:id="rId61"/>
    <p:sldId id="477" r:id="rId62"/>
    <p:sldId id="2146848429" r:id="rId63"/>
    <p:sldId id="2146848432" r:id="rId64"/>
    <p:sldId id="2146848493" r:id="rId65"/>
    <p:sldId id="2146848494" r:id="rId66"/>
    <p:sldId id="2146848495" r:id="rId67"/>
    <p:sldId id="2146848436" r:id="rId68"/>
    <p:sldId id="2146848437" r:id="rId69"/>
    <p:sldId id="2146848438" r:id="rId70"/>
    <p:sldId id="2146848439" r:id="rId71"/>
    <p:sldId id="2146848440" r:id="rId72"/>
    <p:sldId id="2146848441" r:id="rId73"/>
    <p:sldId id="2146848442" r:id="rId74"/>
    <p:sldId id="2146848443" r:id="rId75"/>
    <p:sldId id="2146848444" r:id="rId76"/>
    <p:sldId id="2146848445" r:id="rId77"/>
    <p:sldId id="2146848446" r:id="rId78"/>
    <p:sldId id="2146848447" r:id="rId79"/>
    <p:sldId id="2146848448" r:id="rId80"/>
    <p:sldId id="2146848449" r:id="rId81"/>
    <p:sldId id="2146848450" r:id="rId82"/>
    <p:sldId id="2146848451" r:id="rId83"/>
    <p:sldId id="2146848452" r:id="rId84"/>
    <p:sldId id="2146848453" r:id="rId85"/>
    <p:sldId id="2146848454" r:id="rId86"/>
    <p:sldId id="2146848462" r:id="rId87"/>
    <p:sldId id="2146848455" r:id="rId88"/>
    <p:sldId id="2146848456" r:id="rId89"/>
    <p:sldId id="2146848457" r:id="rId90"/>
    <p:sldId id="2146848458" r:id="rId91"/>
    <p:sldId id="2146848459" r:id="rId92"/>
    <p:sldId id="2146848460" r:id="rId93"/>
    <p:sldId id="2146848461" r:id="rId94"/>
    <p:sldId id="2146848463" r:id="rId95"/>
    <p:sldId id="2146848496" r:id="rId96"/>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4632" userDrawn="1">
          <p15:clr>
            <a:srgbClr val="A4A3A4"/>
          </p15:clr>
        </p15:guide>
        <p15:guide id="3" orient="horz" pos="4848"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36" userDrawn="1">
          <p15:clr>
            <a:srgbClr val="A4A3A4"/>
          </p15:clr>
        </p15:guide>
        <p15:guide id="8" orient="horz" pos="200" userDrawn="1">
          <p15:clr>
            <a:srgbClr val="A4A3A4"/>
          </p15:clr>
        </p15:guide>
        <p15:guide id="9" orient="horz" pos="3384" userDrawn="1">
          <p15:clr>
            <a:srgbClr val="A4A3A4"/>
          </p15:clr>
        </p15:guide>
        <p15:guide id="10" orient="horz" pos="4560" userDrawn="1">
          <p15:clr>
            <a:srgbClr val="A4A3A4"/>
          </p15:clr>
        </p15:guide>
        <p15:guide id="11" pos="1536" userDrawn="1">
          <p15:clr>
            <a:srgbClr val="A4A3A4"/>
          </p15:clr>
        </p15:guide>
        <p15:guide id="12" pos="2808" userDrawn="1">
          <p15:clr>
            <a:srgbClr val="A4A3A4"/>
          </p15:clr>
        </p15:guide>
        <p15:guide id="13" pos="3120" userDrawn="1">
          <p15:clr>
            <a:srgbClr val="FDE53C"/>
          </p15:clr>
        </p15:guide>
        <p15:guide id="14" pos="4032" userDrawn="1">
          <p15:clr>
            <a:srgbClr val="A4A3A4"/>
          </p15:clr>
        </p15:guide>
        <p15:guide id="15" pos="7656" userDrawn="1">
          <p15:clr>
            <a:srgbClr val="A4A3A4"/>
          </p15:clr>
        </p15:guide>
        <p15:guide id="16" pos="3984" userDrawn="1">
          <p15:clr>
            <a:srgbClr val="A4A3A4"/>
          </p15:clr>
        </p15:guide>
        <p15:guide id="17" pos="2736" userDrawn="1">
          <p15:clr>
            <a:srgbClr val="A4A3A4"/>
          </p15:clr>
        </p15:guide>
        <p15:guide id="18" pos="1579" userDrawn="1">
          <p15:clr>
            <a:srgbClr val="A4A3A4"/>
          </p15:clr>
        </p15:guide>
        <p15:guide id="19" pos="7704" userDrawn="1">
          <p15:clr>
            <a:srgbClr val="A4A3A4"/>
          </p15:clr>
        </p15:guide>
        <p15:guide id="20" pos="5184" userDrawn="1">
          <p15:clr>
            <a:srgbClr val="A4A3A4"/>
          </p15:clr>
        </p15:guide>
        <p15:guide id="21" userDrawn="1">
          <p15:clr>
            <a:srgbClr val="A4A3A4"/>
          </p15:clr>
        </p15:guide>
        <p15:guide id="22" pos="5256" userDrawn="1">
          <p15:clr>
            <a:srgbClr val="A4A3A4"/>
          </p15:clr>
        </p15:guide>
        <p15:guide id="23" pos="6456"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guide id="28" orient="horz" pos="4152" userDrawn="1">
          <p15:clr>
            <a:srgbClr val="FDE53C"/>
          </p15:clr>
        </p15:guide>
        <p15:guide id="30" orient="horz" pos="648" userDrawn="1">
          <p15:clr>
            <a:srgbClr val="A4A3A4"/>
          </p15:clr>
        </p15:guide>
        <p15:guide id="31" orient="horz" pos="1392" userDrawn="1">
          <p15:clr>
            <a:srgbClr val="A4A3A4"/>
          </p15:clr>
        </p15:guide>
        <p15:guide id="32" orient="horz" pos="1872" userDrawn="1">
          <p15:clr>
            <a:srgbClr val="A4A3A4"/>
          </p15:clr>
        </p15:guide>
        <p15:guide id="33" orient="horz" pos="2352" userDrawn="1">
          <p15:clr>
            <a:srgbClr val="A4A3A4"/>
          </p15:clr>
        </p15:guide>
        <p15:guide id="34" orient="horz" pos="2832" userDrawn="1">
          <p15:clr>
            <a:srgbClr val="A4A3A4"/>
          </p15:clr>
        </p15:guide>
        <p15:guide id="36" pos="47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Sethi, Hiten" initials="SH" lastIdx="215" clrIdx="2">
    <p:extLst>
      <p:ext uri="{19B8F6BF-5375-455C-9EA6-DF929625EA0E}">
        <p15:presenceInfo xmlns:p15="http://schemas.microsoft.com/office/powerpoint/2012/main" userId="S-1-5-21-1407069837-2091007605-538272213-32161281" providerId="AD"/>
      </p:ext>
    </p:extLst>
  </p:cmAuthor>
  <p:cmAuthor id="3" name="David Griffith" initials="DG" lastIdx="28" clrIdx="3">
    <p:extLst>
      <p:ext uri="{19B8F6BF-5375-455C-9EA6-DF929625EA0E}">
        <p15:presenceInfo xmlns:p15="http://schemas.microsoft.com/office/powerpoint/2012/main" userId="S::davidg@silverfoxprod.com::d098c8ac-700f-46f0-bf84-2134bdb9d901" providerId="AD"/>
      </p:ext>
    </p:extLst>
  </p:cmAuthor>
  <p:cmAuthor id="4" name="Auri Mathisen" initials="AM" lastIdx="1" clrIdx="4">
    <p:extLst>
      <p:ext uri="{19B8F6BF-5375-455C-9EA6-DF929625EA0E}">
        <p15:presenceInfo xmlns:p15="http://schemas.microsoft.com/office/powerpoint/2012/main" userId="S::aurim@silverfoxprod.com::4c9b294e-82c5-4bdf-bfad-2c24429970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B5"/>
    <a:srgbClr val="FEEFE5"/>
    <a:srgbClr val="FF9900"/>
    <a:srgbClr val="A166FF"/>
    <a:srgbClr val="527FFF"/>
    <a:srgbClr val="232F3E"/>
    <a:srgbClr val="A6A6A6"/>
    <a:srgbClr val="CBCDCF"/>
    <a:srgbClr val="139A2F"/>
    <a:srgbClr val="E7E8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7" autoAdjust="0"/>
    <p:restoredTop sz="89256" autoAdjust="0"/>
  </p:normalViewPr>
  <p:slideViewPr>
    <p:cSldViewPr snapToGrid="0" showGuides="1">
      <p:cViewPr varScale="1">
        <p:scale>
          <a:sx n="85" d="100"/>
          <a:sy n="85" d="100"/>
        </p:scale>
        <p:origin x="1290" y="84"/>
      </p:cViewPr>
      <p:guideLst>
        <p:guide orient="horz" pos="1080"/>
        <p:guide orient="horz" pos="4632"/>
        <p:guide orient="horz" pos="4848"/>
        <p:guide orient="horz" pos="5114"/>
        <p:guide orient="horz" pos="2160"/>
        <p:guide orient="horz" pos="2205"/>
        <p:guide orient="horz" pos="3336"/>
        <p:guide orient="horz" pos="200"/>
        <p:guide orient="horz" pos="3384"/>
        <p:guide orient="horz" pos="4560"/>
        <p:guide pos="1536"/>
        <p:guide pos="2808"/>
        <p:guide pos="3120"/>
        <p:guide pos="4032"/>
        <p:guide pos="7656"/>
        <p:guide pos="3984"/>
        <p:guide pos="2736"/>
        <p:guide pos="1579"/>
        <p:guide pos="7704"/>
        <p:guide pos="5184"/>
        <p:guide/>
        <p:guide pos="5256"/>
        <p:guide pos="6456"/>
        <p:guide pos="6485"/>
        <p:guide pos="8870"/>
        <p:guide pos="352"/>
        <p:guide pos="5576"/>
        <p:guide orient="horz" pos="4152"/>
        <p:guide orient="horz" pos="648"/>
        <p:guide orient="horz" pos="1392"/>
        <p:guide orient="horz" pos="1872"/>
        <p:guide orient="horz" pos="2352"/>
        <p:guide orient="horz" pos="2832"/>
        <p:guide pos="4708"/>
      </p:guideLst>
    </p:cSldViewPr>
  </p:slideViewPr>
  <p:outlineViewPr>
    <p:cViewPr>
      <p:scale>
        <a:sx n="33" d="100"/>
        <a:sy n="33" d="100"/>
      </p:scale>
      <p:origin x="0" y="-864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26" d="100"/>
          <a:sy n="126" d="100"/>
        </p:scale>
        <p:origin x="32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Average Readiness Scores</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502A-4DE0-A268-45F8FCE4326F}"/>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502A-4DE0-A268-45F8FCE4326F}"/>
              </c:ext>
            </c:extLst>
          </c:dPt>
          <c:dPt>
            <c:idx val="2"/>
            <c:invertIfNegative val="1"/>
            <c:bubble3D val="0"/>
            <c:spPr>
              <a:solidFill>
                <a:srgbClr val="FFBCB5"/>
              </a:solidFill>
              <a:ln w="25400">
                <a:solidFill>
                  <a:srgbClr val="000000"/>
                </a:solidFill>
              </a:ln>
            </c:spPr>
            <c:extLst>
              <c:ext xmlns:c16="http://schemas.microsoft.com/office/drawing/2014/chart" uri="{C3380CC4-5D6E-409C-BE32-E72D297353CC}">
                <c16:uniqueId val="{00000005-502A-4DE0-A268-45F8FCE4326F}"/>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502A-4DE0-A268-45F8FCE4326F}"/>
              </c:ext>
            </c:extLst>
          </c:dPt>
          <c:dPt>
            <c:idx val="4"/>
            <c:invertIfNegative val="1"/>
            <c:bubble3D val="0"/>
            <c:spPr>
              <a:solidFill>
                <a:srgbClr val="77FDA6"/>
              </a:solidFill>
              <a:ln w="25400">
                <a:solidFill>
                  <a:srgbClr val="000000"/>
                </a:solidFill>
              </a:ln>
            </c:spPr>
            <c:extLst>
              <c:ext xmlns:c16="http://schemas.microsoft.com/office/drawing/2014/chart" uri="{C3380CC4-5D6E-409C-BE32-E72D297353CC}">
                <c16:uniqueId val="{00000009-502A-4DE0-A268-45F8FCE4326F}"/>
              </c:ext>
            </c:extLst>
          </c:dPt>
          <c:dPt>
            <c:idx val="5"/>
            <c:invertIfNegative val="1"/>
            <c:bubble3D val="0"/>
            <c:spPr>
              <a:solidFill>
                <a:srgbClr val="FFD699"/>
              </a:solidFill>
              <a:ln w="25400">
                <a:solidFill>
                  <a:srgbClr val="000000"/>
                </a:solidFill>
              </a:ln>
            </c:spPr>
            <c:extLst>
              <c:ext xmlns:c16="http://schemas.microsoft.com/office/drawing/2014/chart" uri="{C3380CC4-5D6E-409C-BE32-E72D297353CC}">
                <c16:uniqueId val="{0000000B-502A-4DE0-A268-45F8FCE4326F}"/>
              </c:ext>
            </c:extLst>
          </c:dPt>
          <c:dPt>
            <c:idx val="6"/>
            <c:invertIfNegative val="1"/>
            <c:bubble3D val="0"/>
            <c:spPr>
              <a:solidFill>
                <a:srgbClr val="FFD699"/>
              </a:solidFill>
              <a:ln w="25400">
                <a:solidFill>
                  <a:srgbClr val="000000"/>
                </a:solidFill>
              </a:ln>
            </c:spPr>
            <c:extLst>
              <c:ext xmlns:c16="http://schemas.microsoft.com/office/drawing/2014/chart" uri="{C3380CC4-5D6E-409C-BE32-E72D297353CC}">
                <c16:uniqueId val="{0000000D-502A-4DE0-A268-45F8FCE4326F}"/>
              </c:ext>
            </c:extLst>
          </c:dPt>
          <c:dPt>
            <c:idx val="7"/>
            <c:invertIfNegative val="1"/>
            <c:bubble3D val="0"/>
            <c:spPr>
              <a:solidFill>
                <a:srgbClr val="FFD699"/>
              </a:solidFill>
              <a:ln w="25400">
                <a:solidFill>
                  <a:srgbClr val="000000"/>
                </a:solidFill>
              </a:ln>
            </c:spPr>
            <c:extLst>
              <c:ext xmlns:c16="http://schemas.microsoft.com/office/drawing/2014/chart" uri="{C3380CC4-5D6E-409C-BE32-E72D297353CC}">
                <c16:uniqueId val="{0000000F-502A-4DE0-A268-45F8FCE4326F}"/>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Security &amp; Compliance</c:v>
                </c:pt>
                <c:pt idx="1">
                  <c:v>Operating Model</c:v>
                </c:pt>
                <c:pt idx="2">
                  <c:v>Migration Process &amp; Experience</c:v>
                </c:pt>
                <c:pt idx="3">
                  <c:v>Application Portfolio Disco...</c:v>
                </c:pt>
                <c:pt idx="4">
                  <c:v>Landing Zone</c:v>
                </c:pt>
                <c:pt idx="5">
                  <c:v>Skills &amp; COE</c:v>
                </c:pt>
                <c:pt idx="6">
                  <c:v>Customer Migration Project ...</c:v>
                </c:pt>
                <c:pt idx="7">
                  <c:v>Business Case</c:v>
                </c:pt>
              </c:strCache>
            </c:strRef>
          </c:cat>
          <c:val>
            <c:numRef>
              <c:f>Sheet1!$B$2:$B$9</c:f>
              <c:numCache>
                <c:formatCode>General</c:formatCode>
                <c:ptCount val="8"/>
                <c:pt idx="0">
                  <c:v>2</c:v>
                </c:pt>
                <c:pt idx="1">
                  <c:v>2</c:v>
                </c:pt>
                <c:pt idx="2">
                  <c:v>1</c:v>
                </c:pt>
                <c:pt idx="3">
                  <c:v>2</c:v>
                </c:pt>
                <c:pt idx="4">
                  <c:v>4</c:v>
                </c:pt>
                <c:pt idx="5">
                  <c:v>3</c:v>
                </c:pt>
                <c:pt idx="6">
                  <c:v>3</c:v>
                </c:pt>
                <c:pt idx="7">
                  <c:v>3</c:v>
                </c:pt>
              </c:numCache>
            </c:numRef>
          </c:val>
          <c:extLst>
            <c:ext xmlns:c16="http://schemas.microsoft.com/office/drawing/2014/chart" uri="{C3380CC4-5D6E-409C-BE32-E72D297353CC}">
              <c16:uniqueId val="{00000010-502A-4DE0-A268-45F8FCE4326F}"/>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2400"/>
      </a:pPr>
      <a:endParaRPr lang="pt-B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Perspectives</c:v>
                </c:pt>
              </c:strCache>
            </c:strRef>
          </c:tx>
          <c:spPr>
            <a:solidFill>
              <a:srgbClr val="FF9B00"/>
            </a:solidFill>
          </c:spPr>
          <c:cat>
            <c:strRef>
              <c:f>Sheet1!$A$2:$A$7</c:f>
              <c:strCache>
                <c:ptCount val="6"/>
                <c:pt idx="0">
                  <c:v>Business</c:v>
                </c:pt>
                <c:pt idx="1">
                  <c:v>Platform</c:v>
                </c:pt>
                <c:pt idx="2">
                  <c:v>People</c:v>
                </c:pt>
                <c:pt idx="3">
                  <c:v>Governance</c:v>
                </c:pt>
                <c:pt idx="4">
                  <c:v>Operations</c:v>
                </c:pt>
                <c:pt idx="5">
                  <c:v>Security</c:v>
                </c:pt>
              </c:strCache>
            </c:strRef>
          </c:cat>
          <c:val>
            <c:numRef>
              <c:f>Sheet1!$B$2:$B$7</c:f>
              <c:numCache>
                <c:formatCode>General</c:formatCode>
                <c:ptCount val="6"/>
                <c:pt idx="0">
                  <c:v>60</c:v>
                </c:pt>
                <c:pt idx="1">
                  <c:v>60</c:v>
                </c:pt>
                <c:pt idx="2">
                  <c:v>80</c:v>
                </c:pt>
                <c:pt idx="3">
                  <c:v>50.9</c:v>
                </c:pt>
                <c:pt idx="4">
                  <c:v>47.28</c:v>
                </c:pt>
                <c:pt idx="5">
                  <c:v>47.14</c:v>
                </c:pt>
              </c:numCache>
            </c:numRef>
          </c:val>
          <c:extLst>
            <c:ext xmlns:c16="http://schemas.microsoft.com/office/drawing/2014/chart" uri="{C3380CC4-5D6E-409C-BE32-E72D297353CC}">
              <c16:uniqueId val="{00000000-4E01-4185-9D40-75822904D4B5}"/>
            </c:ext>
          </c:extLst>
        </c:ser>
        <c:ser>
          <c:idx val="1"/>
          <c:order val="1"/>
          <c:tx>
            <c:strRef>
              <c:f>Sheet1!$C$1</c:f>
              <c:strCache>
                <c:ptCount val="1"/>
                <c:pt idx="0">
                  <c:v>Guide</c:v>
                </c:pt>
              </c:strCache>
            </c:strRef>
          </c:tx>
          <c:spPr>
            <a:noFill/>
            <a:ln w="45720">
              <a:solidFill>
                <a:srgbClr val="00FF00"/>
              </a:solidFill>
            </a:ln>
          </c:spPr>
          <c:cat>
            <c:strRef>
              <c:f>Sheet1!$A$2:$A$7</c:f>
              <c:strCache>
                <c:ptCount val="6"/>
                <c:pt idx="0">
                  <c:v>Business</c:v>
                </c:pt>
                <c:pt idx="1">
                  <c:v>Platform</c:v>
                </c:pt>
                <c:pt idx="2">
                  <c:v>People</c:v>
                </c:pt>
                <c:pt idx="3">
                  <c:v>Governance</c:v>
                </c:pt>
                <c:pt idx="4">
                  <c:v>Operations</c:v>
                </c:pt>
                <c:pt idx="5">
                  <c:v>Security</c:v>
                </c:pt>
              </c:strCache>
            </c:strRef>
          </c:cat>
          <c:val>
            <c:numRef>
              <c:f>Sheet1!$C$2:$C$7</c:f>
              <c:numCache>
                <c:formatCode>General</c:formatCode>
                <c:ptCount val="6"/>
                <c:pt idx="0">
                  <c:v>80</c:v>
                </c:pt>
                <c:pt idx="1">
                  <c:v>80</c:v>
                </c:pt>
                <c:pt idx="2">
                  <c:v>80</c:v>
                </c:pt>
                <c:pt idx="3">
                  <c:v>80</c:v>
                </c:pt>
                <c:pt idx="4">
                  <c:v>80</c:v>
                </c:pt>
                <c:pt idx="5">
                  <c:v>80</c:v>
                </c:pt>
              </c:numCache>
            </c:numRef>
          </c:val>
          <c:extLst>
            <c:ext xmlns:c16="http://schemas.microsoft.com/office/drawing/2014/chart" uri="{C3380CC4-5D6E-409C-BE32-E72D297353CC}">
              <c16:uniqueId val="{00000001-4E01-4185-9D40-75822904D4B5}"/>
            </c:ext>
          </c:extLst>
        </c:ser>
        <c:dLbls>
          <c:showLegendKey val="0"/>
          <c:showVal val="0"/>
          <c:showCatName val="0"/>
          <c:showSerName val="0"/>
          <c:showPercent val="0"/>
          <c:showBubbleSize val="0"/>
        </c:dLbls>
        <c:axId val="2073612648"/>
        <c:axId val="-2112772216"/>
      </c:radarChart>
      <c:catAx>
        <c:axId val="2073612648"/>
        <c:scaling>
          <c:orientation val="minMax"/>
        </c:scaling>
        <c:delete val="0"/>
        <c:axPos val="b"/>
        <c:majorGridlines/>
        <c:numFmt formatCode="General" sourceLinked="1"/>
        <c:majorTickMark val="out"/>
        <c:minorTickMark val="none"/>
        <c:tickLblPos val="nextTo"/>
        <c:crossAx val="-2112772216"/>
        <c:crosses val="autoZero"/>
        <c:auto val="1"/>
        <c:lblAlgn val="ctr"/>
        <c:lblOffset val="100"/>
        <c:noMultiLvlLbl val="0"/>
      </c:catAx>
      <c:valAx>
        <c:axId val="-2112772216"/>
        <c:scaling>
          <c:orientation val="minMax"/>
          <c:max val="100"/>
        </c:scaling>
        <c:delete val="0"/>
        <c:axPos val="l"/>
        <c:majorGridlines/>
        <c:numFmt formatCode="0&quot;%&quot;" sourceLinked="0"/>
        <c:majorTickMark val="cross"/>
        <c:minorTickMark val="none"/>
        <c:tickLblPos val="nextTo"/>
        <c:txPr>
          <a:bodyPr/>
          <a:lstStyle/>
          <a:p>
            <a:pPr>
              <a:defRPr sz="1300" b="1">
                <a:solidFill>
                  <a:srgbClr val="FFFFFF"/>
                </a:solidFill>
              </a:defRPr>
            </a:pPr>
            <a:endParaRPr lang="pt-BR"/>
          </a:p>
        </c:txPr>
        <c:crossAx val="2073612648"/>
        <c:crosses val="autoZero"/>
        <c:crossBetween val="between"/>
        <c:majorUnit val="20"/>
      </c:valAx>
    </c:plotArea>
    <c:plotVisOnly val="1"/>
    <c:dispBlanksAs val="gap"/>
    <c:showDLblsOverMax val="0"/>
  </c:chart>
  <c:txPr>
    <a:bodyPr/>
    <a:lstStyle/>
    <a:p>
      <a:pPr>
        <a:defRPr sz="1800"/>
      </a:pPr>
      <a:endParaRPr lang="pt-B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Workstreams</c:v>
                </c:pt>
              </c:strCache>
            </c:strRef>
          </c:tx>
          <c:spPr>
            <a:solidFill>
              <a:srgbClr val="FF9B00"/>
            </a:solidFill>
          </c:spPr>
          <c:cat>
            <c:strRef>
              <c:f>Sheet1!$A$2:$A$9</c:f>
              <c:strCache>
                <c:ptCount val="8"/>
                <c:pt idx="0">
                  <c:v>Business Case</c:v>
                </c:pt>
                <c:pt idx="1">
                  <c:v>Customer Migration Project Plan</c:v>
                </c:pt>
                <c:pt idx="2">
                  <c:v>Skills &amp; COE</c:v>
                </c:pt>
                <c:pt idx="3">
                  <c:v>Landing Zone</c:v>
                </c:pt>
                <c:pt idx="4">
                  <c:v>Application Portfolio Discovery &amp; Planning</c:v>
                </c:pt>
                <c:pt idx="5">
                  <c:v>Migration Process &amp; Experience</c:v>
                </c:pt>
                <c:pt idx="6">
                  <c:v>Operating Model</c:v>
                </c:pt>
                <c:pt idx="7">
                  <c:v>Security &amp; Compliance</c:v>
                </c:pt>
              </c:strCache>
            </c:strRef>
          </c:cat>
          <c:val>
            <c:numRef>
              <c:f>Sheet1!$B$2:$B$9</c:f>
              <c:numCache>
                <c:formatCode>General</c:formatCode>
                <c:ptCount val="8"/>
                <c:pt idx="0">
                  <c:v>73.34</c:v>
                </c:pt>
                <c:pt idx="1">
                  <c:v>60</c:v>
                </c:pt>
                <c:pt idx="2">
                  <c:v>76</c:v>
                </c:pt>
                <c:pt idx="3">
                  <c:v>80</c:v>
                </c:pt>
                <c:pt idx="4">
                  <c:v>48.879999999999995</c:v>
                </c:pt>
                <c:pt idx="5">
                  <c:v>20</c:v>
                </c:pt>
                <c:pt idx="6">
                  <c:v>52.220000000000006</c:v>
                </c:pt>
                <c:pt idx="7">
                  <c:v>46.260000000000005</c:v>
                </c:pt>
              </c:numCache>
            </c:numRef>
          </c:val>
          <c:extLst>
            <c:ext xmlns:c16="http://schemas.microsoft.com/office/drawing/2014/chart" uri="{C3380CC4-5D6E-409C-BE32-E72D297353CC}">
              <c16:uniqueId val="{00000000-7576-458D-AD24-FEE8F4EF2102}"/>
            </c:ext>
          </c:extLst>
        </c:ser>
        <c:ser>
          <c:idx val="1"/>
          <c:order val="1"/>
          <c:tx>
            <c:strRef>
              <c:f>Sheet1!$C$1</c:f>
              <c:strCache>
                <c:ptCount val="1"/>
                <c:pt idx="0">
                  <c:v>Guide</c:v>
                </c:pt>
              </c:strCache>
            </c:strRef>
          </c:tx>
          <c:spPr>
            <a:noFill/>
            <a:ln w="45720">
              <a:solidFill>
                <a:srgbClr val="00FF00"/>
              </a:solidFill>
            </a:ln>
          </c:spPr>
          <c:cat>
            <c:strRef>
              <c:f>Sheet1!$A$2:$A$9</c:f>
              <c:strCache>
                <c:ptCount val="8"/>
                <c:pt idx="0">
                  <c:v>Business Case</c:v>
                </c:pt>
                <c:pt idx="1">
                  <c:v>Customer Migration Project Plan</c:v>
                </c:pt>
                <c:pt idx="2">
                  <c:v>Skills &amp; COE</c:v>
                </c:pt>
                <c:pt idx="3">
                  <c:v>Landing Zone</c:v>
                </c:pt>
                <c:pt idx="4">
                  <c:v>Application Portfolio Discovery &amp; Planning</c:v>
                </c:pt>
                <c:pt idx="5">
                  <c:v>Migration Process &amp; Experience</c:v>
                </c:pt>
                <c:pt idx="6">
                  <c:v>Operating Model</c:v>
                </c:pt>
                <c:pt idx="7">
                  <c:v>Security &amp; Compliance</c:v>
                </c:pt>
              </c:strCache>
            </c:strRef>
          </c:cat>
          <c:val>
            <c:numRef>
              <c:f>Sheet1!$C$2:$C$9</c:f>
              <c:numCache>
                <c:formatCode>General</c:formatCode>
                <c:ptCount val="8"/>
                <c:pt idx="0">
                  <c:v>80</c:v>
                </c:pt>
                <c:pt idx="1">
                  <c:v>80</c:v>
                </c:pt>
                <c:pt idx="2">
                  <c:v>80</c:v>
                </c:pt>
                <c:pt idx="3">
                  <c:v>80</c:v>
                </c:pt>
                <c:pt idx="4">
                  <c:v>80</c:v>
                </c:pt>
                <c:pt idx="5">
                  <c:v>80</c:v>
                </c:pt>
                <c:pt idx="6">
                  <c:v>80</c:v>
                </c:pt>
                <c:pt idx="7">
                  <c:v>80</c:v>
                </c:pt>
              </c:numCache>
            </c:numRef>
          </c:val>
          <c:extLst>
            <c:ext xmlns:c16="http://schemas.microsoft.com/office/drawing/2014/chart" uri="{C3380CC4-5D6E-409C-BE32-E72D297353CC}">
              <c16:uniqueId val="{00000001-7576-458D-AD24-FEE8F4EF2102}"/>
            </c:ext>
          </c:extLst>
        </c:ser>
        <c:dLbls>
          <c:showLegendKey val="0"/>
          <c:showVal val="0"/>
          <c:showCatName val="0"/>
          <c:showSerName val="0"/>
          <c:showPercent val="0"/>
          <c:showBubbleSize val="0"/>
        </c:dLbls>
        <c:axId val="2073612648"/>
        <c:axId val="-2112772216"/>
      </c:radarChart>
      <c:catAx>
        <c:axId val="2073612648"/>
        <c:scaling>
          <c:orientation val="minMax"/>
        </c:scaling>
        <c:delete val="0"/>
        <c:axPos val="b"/>
        <c:majorGridlines/>
        <c:numFmt formatCode="General" sourceLinked="1"/>
        <c:majorTickMark val="out"/>
        <c:minorTickMark val="none"/>
        <c:tickLblPos val="nextTo"/>
        <c:crossAx val="-2112772216"/>
        <c:crosses val="autoZero"/>
        <c:auto val="1"/>
        <c:lblAlgn val="ctr"/>
        <c:lblOffset val="100"/>
        <c:noMultiLvlLbl val="0"/>
      </c:catAx>
      <c:valAx>
        <c:axId val="-2112772216"/>
        <c:scaling>
          <c:orientation val="minMax"/>
          <c:max val="100"/>
        </c:scaling>
        <c:delete val="0"/>
        <c:axPos val="l"/>
        <c:majorGridlines/>
        <c:numFmt formatCode="0&quot;%&quot;" sourceLinked="0"/>
        <c:majorTickMark val="cross"/>
        <c:minorTickMark val="none"/>
        <c:tickLblPos val="nextTo"/>
        <c:txPr>
          <a:bodyPr/>
          <a:lstStyle/>
          <a:p>
            <a:pPr>
              <a:defRPr sz="1300" b="1">
                <a:solidFill>
                  <a:srgbClr val="FFFFFF"/>
                </a:solidFill>
              </a:defRPr>
            </a:pPr>
            <a:endParaRPr lang="pt-BR"/>
          </a:p>
        </c:txPr>
        <c:crossAx val="2073612648"/>
        <c:crosses val="autoZero"/>
        <c:crossBetween val="between"/>
        <c:majorUnit val="20"/>
      </c:valAx>
    </c:plotArea>
    <c:plotVisOnly val="1"/>
    <c:dispBlanksAs val="gap"/>
    <c:showDLblsOverMax val="0"/>
  </c:chart>
  <c:txPr>
    <a:bodyPr/>
    <a:lstStyle/>
    <a:p>
      <a:pPr>
        <a:defRPr sz="1800"/>
      </a:pPr>
      <a:endParaRPr lang="pt-B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filled"/>
        <c:varyColors val="0"/>
        <c:ser>
          <c:idx val="0"/>
          <c:order val="0"/>
          <c:tx>
            <c:strRef>
              <c:f>Sheet1!$B$1</c:f>
              <c:strCache>
                <c:ptCount val="1"/>
                <c:pt idx="0">
                  <c:v>Perspectives</c:v>
                </c:pt>
              </c:strCache>
            </c:strRef>
          </c:tx>
          <c:spPr>
            <a:solidFill>
              <a:srgbClr val="FF9B00"/>
            </a:solidFill>
          </c:spPr>
          <c:cat>
            <c:strRef>
              <c:f>Sheet1!$A$2:$A$7</c:f>
              <c:strCache>
                <c:ptCount val="6"/>
                <c:pt idx="0">
                  <c:v>Business</c:v>
                </c:pt>
                <c:pt idx="1">
                  <c:v>Platform</c:v>
                </c:pt>
                <c:pt idx="2">
                  <c:v>People</c:v>
                </c:pt>
                <c:pt idx="3">
                  <c:v>Governance</c:v>
                </c:pt>
                <c:pt idx="4">
                  <c:v>Operations</c:v>
                </c:pt>
                <c:pt idx="5">
                  <c:v>Security</c:v>
                </c:pt>
              </c:strCache>
            </c:strRef>
          </c:cat>
          <c:val>
            <c:numRef>
              <c:f>Sheet1!$B$2:$B$7</c:f>
              <c:numCache>
                <c:formatCode>General</c:formatCode>
                <c:ptCount val="6"/>
                <c:pt idx="0">
                  <c:v>60</c:v>
                </c:pt>
                <c:pt idx="1">
                  <c:v>60</c:v>
                </c:pt>
                <c:pt idx="2">
                  <c:v>80</c:v>
                </c:pt>
                <c:pt idx="3">
                  <c:v>50.9</c:v>
                </c:pt>
                <c:pt idx="4">
                  <c:v>47.28</c:v>
                </c:pt>
                <c:pt idx="5">
                  <c:v>47.14</c:v>
                </c:pt>
              </c:numCache>
            </c:numRef>
          </c:val>
          <c:extLst>
            <c:ext xmlns:c16="http://schemas.microsoft.com/office/drawing/2014/chart" uri="{C3380CC4-5D6E-409C-BE32-E72D297353CC}">
              <c16:uniqueId val="{00000000-D869-4BAB-86B5-CFDDA8503E31}"/>
            </c:ext>
          </c:extLst>
        </c:ser>
        <c:ser>
          <c:idx val="1"/>
          <c:order val="1"/>
          <c:tx>
            <c:strRef>
              <c:f>Sheet1!$C$1</c:f>
              <c:strCache>
                <c:ptCount val="1"/>
                <c:pt idx="0">
                  <c:v>Guide</c:v>
                </c:pt>
              </c:strCache>
            </c:strRef>
          </c:tx>
          <c:spPr>
            <a:noFill/>
            <a:ln w="45720">
              <a:solidFill>
                <a:srgbClr val="00FF00"/>
              </a:solidFill>
            </a:ln>
          </c:spPr>
          <c:cat>
            <c:strRef>
              <c:f>Sheet1!$A$2:$A$7</c:f>
              <c:strCache>
                <c:ptCount val="6"/>
                <c:pt idx="0">
                  <c:v>Business</c:v>
                </c:pt>
                <c:pt idx="1">
                  <c:v>Platform</c:v>
                </c:pt>
                <c:pt idx="2">
                  <c:v>People</c:v>
                </c:pt>
                <c:pt idx="3">
                  <c:v>Governance</c:v>
                </c:pt>
                <c:pt idx="4">
                  <c:v>Operations</c:v>
                </c:pt>
                <c:pt idx="5">
                  <c:v>Security</c:v>
                </c:pt>
              </c:strCache>
            </c:strRef>
          </c:cat>
          <c:val>
            <c:numRef>
              <c:f>Sheet1!$C$2:$C$7</c:f>
              <c:numCache>
                <c:formatCode>General</c:formatCode>
                <c:ptCount val="6"/>
                <c:pt idx="0">
                  <c:v>80</c:v>
                </c:pt>
                <c:pt idx="1">
                  <c:v>80</c:v>
                </c:pt>
                <c:pt idx="2">
                  <c:v>80</c:v>
                </c:pt>
                <c:pt idx="3">
                  <c:v>80</c:v>
                </c:pt>
                <c:pt idx="4">
                  <c:v>80</c:v>
                </c:pt>
                <c:pt idx="5">
                  <c:v>80</c:v>
                </c:pt>
              </c:numCache>
            </c:numRef>
          </c:val>
          <c:extLst>
            <c:ext xmlns:c16="http://schemas.microsoft.com/office/drawing/2014/chart" uri="{C3380CC4-5D6E-409C-BE32-E72D297353CC}">
              <c16:uniqueId val="{00000001-D869-4BAB-86B5-CFDDA8503E31}"/>
            </c:ext>
          </c:extLst>
        </c:ser>
        <c:dLbls>
          <c:showLegendKey val="0"/>
          <c:showVal val="0"/>
          <c:showCatName val="0"/>
          <c:showSerName val="0"/>
          <c:showPercent val="0"/>
          <c:showBubbleSize val="0"/>
        </c:dLbls>
        <c:axId val="2073612648"/>
        <c:axId val="-2112772216"/>
      </c:radarChart>
      <c:catAx>
        <c:axId val="2073612648"/>
        <c:scaling>
          <c:orientation val="minMax"/>
        </c:scaling>
        <c:delete val="0"/>
        <c:axPos val="b"/>
        <c:majorGridlines/>
        <c:numFmt formatCode="General" sourceLinked="1"/>
        <c:majorTickMark val="out"/>
        <c:minorTickMark val="none"/>
        <c:tickLblPos val="nextTo"/>
        <c:crossAx val="-2112772216"/>
        <c:crosses val="autoZero"/>
        <c:auto val="1"/>
        <c:lblAlgn val="ctr"/>
        <c:lblOffset val="100"/>
        <c:noMultiLvlLbl val="0"/>
      </c:catAx>
      <c:valAx>
        <c:axId val="-2112772216"/>
        <c:scaling>
          <c:orientation val="minMax"/>
          <c:max val="100"/>
        </c:scaling>
        <c:delete val="0"/>
        <c:axPos val="l"/>
        <c:majorGridlines/>
        <c:numFmt formatCode="0&quot;%&quot;" sourceLinked="0"/>
        <c:majorTickMark val="cross"/>
        <c:minorTickMark val="none"/>
        <c:tickLblPos val="nextTo"/>
        <c:txPr>
          <a:bodyPr/>
          <a:lstStyle/>
          <a:p>
            <a:pPr>
              <a:defRPr sz="1300" b="1">
                <a:solidFill>
                  <a:srgbClr val="FFFFFF"/>
                </a:solidFill>
              </a:defRPr>
            </a:pPr>
            <a:endParaRPr lang="pt-BR"/>
          </a:p>
        </c:txPr>
        <c:crossAx val="2073612648"/>
        <c:crosses val="autoZero"/>
        <c:crossBetween val="between"/>
        <c:majorUnit val="20"/>
      </c:valAx>
    </c:plotArea>
    <c:plotVisOnly val="1"/>
    <c:dispBlanksAs val="gap"/>
    <c:showDLblsOverMax val="0"/>
  </c:chart>
  <c:txPr>
    <a:bodyPr/>
    <a:lstStyle/>
    <a:p>
      <a:pPr>
        <a:defRPr sz="1800"/>
      </a:pPr>
      <a:endParaRPr lang="pt-B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Business Case</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B8EA-4BB6-B8C8-E42E3F2F344A}"/>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B8EA-4BB6-B8C8-E42E3F2F344A}"/>
              </c:ext>
            </c:extLst>
          </c:dPt>
          <c:dPt>
            <c:idx val="2"/>
            <c:invertIfNegative val="1"/>
            <c:bubble3D val="0"/>
            <c:spPr>
              <a:solidFill>
                <a:srgbClr val="77FDA6"/>
              </a:solidFill>
              <a:ln w="25400">
                <a:solidFill>
                  <a:srgbClr val="000000"/>
                </a:solidFill>
              </a:ln>
            </c:spPr>
            <c:extLst>
              <c:ext xmlns:c16="http://schemas.microsoft.com/office/drawing/2014/chart" uri="{C3380CC4-5D6E-409C-BE32-E72D297353CC}">
                <c16:uniqueId val="{00000005-B8EA-4BB6-B8C8-E42E3F2F344A}"/>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B8EA-4BB6-B8C8-E42E3F2F344A}"/>
              </c:ext>
            </c:extLst>
          </c:dPt>
          <c:dPt>
            <c:idx val="4"/>
            <c:invertIfNegative val="1"/>
            <c:bubble3D val="0"/>
            <c:spPr>
              <a:solidFill>
                <a:srgbClr val="FFD699"/>
              </a:solidFill>
              <a:ln w="25400">
                <a:solidFill>
                  <a:srgbClr val="000000"/>
                </a:solidFill>
              </a:ln>
            </c:spPr>
            <c:extLst>
              <c:ext xmlns:c16="http://schemas.microsoft.com/office/drawing/2014/chart" uri="{C3380CC4-5D6E-409C-BE32-E72D297353CC}">
                <c16:uniqueId val="{00000009-B8EA-4BB6-B8C8-E42E3F2F344A}"/>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Specific Migratio...</c:v>
                </c:pt>
                <c:pt idx="1">
                  <c:v>Migration Funding...</c:v>
                </c:pt>
                <c:pt idx="2">
                  <c:v>Key Stakeholder S...</c:v>
                </c:pt>
                <c:pt idx="3">
                  <c:v>High Level Busine...</c:v>
                </c:pt>
                <c:pt idx="4">
                  <c:v>AVERAGE</c:v>
                </c:pt>
              </c:strCache>
            </c:strRef>
          </c:cat>
          <c:val>
            <c:numRef>
              <c:f>Sheet1!$B$2:$B$6</c:f>
              <c:numCache>
                <c:formatCode>General</c:formatCode>
                <c:ptCount val="5"/>
                <c:pt idx="0">
                  <c:v>4</c:v>
                </c:pt>
                <c:pt idx="1">
                  <c:v>3</c:v>
                </c:pt>
                <c:pt idx="2">
                  <c:v>4</c:v>
                </c:pt>
                <c:pt idx="3">
                  <c:v>3</c:v>
                </c:pt>
                <c:pt idx="4">
                  <c:v>3.7</c:v>
                </c:pt>
              </c:numCache>
            </c:numRef>
          </c:val>
          <c:extLst>
            <c:ext xmlns:c16="http://schemas.microsoft.com/office/drawing/2014/chart" uri="{C3380CC4-5D6E-409C-BE32-E72D297353CC}">
              <c16:uniqueId val="{0000000A-B8EA-4BB6-B8C8-E42E3F2F344A}"/>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Customer Migration Project Plan</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A986-4184-8351-281C1D35DA3E}"/>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A986-4184-8351-281C1D35DA3E}"/>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A986-4184-8351-281C1D35DA3E}"/>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A986-4184-8351-281C1D35DA3E}"/>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Migration Plan</c:v>
                </c:pt>
                <c:pt idx="1">
                  <c:v>Project Managemen...</c:v>
                </c:pt>
                <c:pt idx="2">
                  <c:v>Determine Deliver...</c:v>
                </c:pt>
                <c:pt idx="3">
                  <c:v>AVERAGE</c:v>
                </c:pt>
              </c:strCache>
            </c:strRef>
          </c:cat>
          <c:val>
            <c:numRef>
              <c:f>Sheet1!$B$2:$B$5</c:f>
              <c:numCache>
                <c:formatCode>General</c:formatCode>
                <c:ptCount val="4"/>
                <c:pt idx="0">
                  <c:v>3</c:v>
                </c:pt>
                <c:pt idx="1">
                  <c:v>4</c:v>
                </c:pt>
                <c:pt idx="2">
                  <c:v>2</c:v>
                </c:pt>
                <c:pt idx="3">
                  <c:v>3</c:v>
                </c:pt>
              </c:numCache>
            </c:numRef>
          </c:val>
          <c:extLst>
            <c:ext xmlns:c16="http://schemas.microsoft.com/office/drawing/2014/chart" uri="{C3380CC4-5D6E-409C-BE32-E72D297353CC}">
              <c16:uniqueId val="{00000008-A986-4184-8351-281C1D35DA3E}"/>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Skills &amp; COE</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95CB-4E20-8B30-065E1D666232}"/>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95CB-4E20-8B30-065E1D666232}"/>
              </c:ext>
            </c:extLst>
          </c:dPt>
          <c:dPt>
            <c:idx val="2"/>
            <c:invertIfNegative val="1"/>
            <c:bubble3D val="0"/>
            <c:spPr>
              <a:solidFill>
                <a:srgbClr val="77FDA6"/>
              </a:solidFill>
              <a:ln w="25400">
                <a:solidFill>
                  <a:srgbClr val="000000"/>
                </a:solidFill>
              </a:ln>
            </c:spPr>
            <c:extLst>
              <c:ext xmlns:c16="http://schemas.microsoft.com/office/drawing/2014/chart" uri="{C3380CC4-5D6E-409C-BE32-E72D297353CC}">
                <c16:uniqueId val="{00000005-95CB-4E20-8B30-065E1D666232}"/>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95CB-4E20-8B30-065E1D666232}"/>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Design or Evolve COE</c:v>
                </c:pt>
                <c:pt idx="1">
                  <c:v>Experience baseline</c:v>
                </c:pt>
                <c:pt idx="2">
                  <c:v>Single Threaded L...</c:v>
                </c:pt>
                <c:pt idx="3">
                  <c:v>AVERAGE</c:v>
                </c:pt>
              </c:strCache>
            </c:strRef>
          </c:cat>
          <c:val>
            <c:numRef>
              <c:f>Sheet1!$B$2:$B$5</c:f>
              <c:numCache>
                <c:formatCode>General</c:formatCode>
                <c:ptCount val="4"/>
                <c:pt idx="0">
                  <c:v>3</c:v>
                </c:pt>
                <c:pt idx="1">
                  <c:v>4</c:v>
                </c:pt>
                <c:pt idx="2">
                  <c:v>4</c:v>
                </c:pt>
                <c:pt idx="3">
                  <c:v>3.8</c:v>
                </c:pt>
              </c:numCache>
            </c:numRef>
          </c:val>
          <c:extLst>
            <c:ext xmlns:c16="http://schemas.microsoft.com/office/drawing/2014/chart" uri="{C3380CC4-5D6E-409C-BE32-E72D297353CC}">
              <c16:uniqueId val="{00000008-95CB-4E20-8B30-065E1D666232}"/>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Landing Zone</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9D67-4013-B951-E02737776D7C}"/>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9D67-4013-B951-E02737776D7C}"/>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 Design &amp; ...</c:v>
                </c:pt>
                <c:pt idx="1">
                  <c:v>AVERAGE</c:v>
                </c:pt>
              </c:strCache>
            </c:strRef>
          </c:cat>
          <c:val>
            <c:numRef>
              <c:f>Sheet1!$B$2:$B$3</c:f>
              <c:numCache>
                <c:formatCode>General</c:formatCode>
                <c:ptCount val="2"/>
                <c:pt idx="0">
                  <c:v>4</c:v>
                </c:pt>
                <c:pt idx="1">
                  <c:v>4</c:v>
                </c:pt>
              </c:numCache>
            </c:numRef>
          </c:val>
          <c:extLst>
            <c:ext xmlns:c16="http://schemas.microsoft.com/office/drawing/2014/chart" uri="{C3380CC4-5D6E-409C-BE32-E72D297353CC}">
              <c16:uniqueId val="{00000004-9D67-4013-B951-E02737776D7C}"/>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Application Portfolio Discovery &amp; Planning</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814A-473D-8B50-08BA5A501ED3}"/>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814A-473D-8B50-08BA5A501ED3}"/>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814A-473D-8B50-08BA5A501ED3}"/>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Workload Owner Bu...</c:v>
                </c:pt>
                <c:pt idx="1">
                  <c:v>Application Disco...</c:v>
                </c:pt>
                <c:pt idx="2">
                  <c:v>AVERAGE</c:v>
                </c:pt>
              </c:strCache>
            </c:strRef>
          </c:cat>
          <c:val>
            <c:numRef>
              <c:f>Sheet1!$B$2:$B$4</c:f>
              <c:numCache>
                <c:formatCode>General</c:formatCode>
                <c:ptCount val="3"/>
                <c:pt idx="0">
                  <c:v>3</c:v>
                </c:pt>
                <c:pt idx="1">
                  <c:v>2</c:v>
                </c:pt>
                <c:pt idx="2">
                  <c:v>2.4</c:v>
                </c:pt>
              </c:numCache>
            </c:numRef>
          </c:val>
          <c:extLst>
            <c:ext xmlns:c16="http://schemas.microsoft.com/office/drawing/2014/chart" uri="{C3380CC4-5D6E-409C-BE32-E72D297353CC}">
              <c16:uniqueId val="{00000006-814A-473D-8B50-08BA5A501ED3}"/>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Migration Process &amp; Experience</c:v>
                </c:pt>
              </c:strCache>
            </c:strRef>
          </c:tx>
          <c:invertIfNegative val="1"/>
          <c:dPt>
            <c:idx val="0"/>
            <c:invertIfNegative val="1"/>
            <c:bubble3D val="0"/>
            <c:spPr>
              <a:solidFill>
                <a:srgbClr val="FFBCB5"/>
              </a:solidFill>
              <a:ln w="25400">
                <a:solidFill>
                  <a:srgbClr val="000000"/>
                </a:solidFill>
              </a:ln>
            </c:spPr>
            <c:extLst>
              <c:ext xmlns:c16="http://schemas.microsoft.com/office/drawing/2014/chart" uri="{C3380CC4-5D6E-409C-BE32-E72D297353CC}">
                <c16:uniqueId val="{00000001-0366-4A15-9B52-8E80D4DC7168}"/>
              </c:ext>
            </c:extLst>
          </c:dPt>
          <c:dPt>
            <c:idx val="1"/>
            <c:invertIfNegative val="1"/>
            <c:bubble3D val="0"/>
            <c:spPr>
              <a:solidFill>
                <a:srgbClr val="FFBCB5"/>
              </a:solidFill>
              <a:ln w="25400">
                <a:solidFill>
                  <a:srgbClr val="000000"/>
                </a:solidFill>
              </a:ln>
            </c:spPr>
            <c:extLst>
              <c:ext xmlns:c16="http://schemas.microsoft.com/office/drawing/2014/chart" uri="{C3380CC4-5D6E-409C-BE32-E72D297353CC}">
                <c16:uniqueId val="{00000003-0366-4A15-9B52-8E80D4DC7168}"/>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Migration Experience</c:v>
                </c:pt>
                <c:pt idx="1">
                  <c:v>AVERAGE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0366-4A15-9B52-8E80D4DC7168}"/>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Operating Model</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27FC-4CD8-899A-4F548E1D2091}"/>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27FC-4CD8-899A-4F548E1D2091}"/>
              </c:ext>
            </c:extLst>
          </c:dPt>
          <c:dPt>
            <c:idx val="2"/>
            <c:invertIfNegative val="1"/>
            <c:bubble3D val="0"/>
            <c:spPr>
              <a:solidFill>
                <a:srgbClr val="FFBCB5"/>
              </a:solidFill>
              <a:ln w="25400">
                <a:solidFill>
                  <a:srgbClr val="000000"/>
                </a:solidFill>
              </a:ln>
            </c:spPr>
            <c:extLst>
              <c:ext xmlns:c16="http://schemas.microsoft.com/office/drawing/2014/chart" uri="{C3380CC4-5D6E-409C-BE32-E72D297353CC}">
                <c16:uniqueId val="{00000005-27FC-4CD8-899A-4F548E1D2091}"/>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27FC-4CD8-899A-4F548E1D2091}"/>
              </c:ext>
            </c:extLst>
          </c:dPt>
          <c:dPt>
            <c:idx val="4"/>
            <c:invertIfNegative val="1"/>
            <c:bubble3D val="0"/>
            <c:spPr>
              <a:solidFill>
                <a:srgbClr val="77FDA6"/>
              </a:solidFill>
              <a:ln w="25400">
                <a:solidFill>
                  <a:srgbClr val="000000"/>
                </a:solidFill>
              </a:ln>
            </c:spPr>
            <c:extLst>
              <c:ext xmlns:c16="http://schemas.microsoft.com/office/drawing/2014/chart" uri="{C3380CC4-5D6E-409C-BE32-E72D297353CC}">
                <c16:uniqueId val="{00000009-27FC-4CD8-899A-4F548E1D2091}"/>
              </c:ext>
            </c:extLst>
          </c:dPt>
          <c:dPt>
            <c:idx val="5"/>
            <c:invertIfNegative val="1"/>
            <c:bubble3D val="0"/>
            <c:spPr>
              <a:solidFill>
                <a:srgbClr val="FFD699"/>
              </a:solidFill>
              <a:ln w="25400">
                <a:solidFill>
                  <a:srgbClr val="000000"/>
                </a:solidFill>
              </a:ln>
            </c:spPr>
            <c:extLst>
              <c:ext xmlns:c16="http://schemas.microsoft.com/office/drawing/2014/chart" uri="{C3380CC4-5D6E-409C-BE32-E72D297353CC}">
                <c16:uniqueId val="{0000000B-27FC-4CD8-899A-4F548E1D2091}"/>
              </c:ext>
            </c:extLst>
          </c:dPt>
          <c:dPt>
            <c:idx val="6"/>
            <c:invertIfNegative val="1"/>
            <c:bubble3D val="0"/>
            <c:spPr>
              <a:solidFill>
                <a:srgbClr val="FFD699"/>
              </a:solidFill>
              <a:ln w="25400">
                <a:solidFill>
                  <a:srgbClr val="000000"/>
                </a:solidFill>
              </a:ln>
            </c:spPr>
            <c:extLst>
              <c:ext xmlns:c16="http://schemas.microsoft.com/office/drawing/2014/chart" uri="{C3380CC4-5D6E-409C-BE32-E72D297353CC}">
                <c16:uniqueId val="{0000000D-27FC-4CD8-899A-4F548E1D2091}"/>
              </c:ext>
            </c:extLst>
          </c:dPt>
          <c:dPt>
            <c:idx val="7"/>
            <c:invertIfNegative val="1"/>
            <c:bubble3D val="0"/>
            <c:spPr>
              <a:solidFill>
                <a:srgbClr val="FFD699"/>
              </a:solidFill>
              <a:ln w="25400">
                <a:solidFill>
                  <a:srgbClr val="000000"/>
                </a:solidFill>
              </a:ln>
            </c:spPr>
            <c:extLst>
              <c:ext xmlns:c16="http://schemas.microsoft.com/office/drawing/2014/chart" uri="{C3380CC4-5D6E-409C-BE32-E72D297353CC}">
                <c16:uniqueId val="{0000000F-27FC-4CD8-899A-4F548E1D2091}"/>
              </c:ext>
            </c:extLst>
          </c:dPt>
          <c:dPt>
            <c:idx val="8"/>
            <c:invertIfNegative val="1"/>
            <c:bubble3D val="0"/>
            <c:spPr>
              <a:solidFill>
                <a:srgbClr val="FFBCB5"/>
              </a:solidFill>
              <a:ln w="25400">
                <a:solidFill>
                  <a:srgbClr val="000000"/>
                </a:solidFill>
              </a:ln>
            </c:spPr>
            <c:extLst>
              <c:ext xmlns:c16="http://schemas.microsoft.com/office/drawing/2014/chart" uri="{C3380CC4-5D6E-409C-BE32-E72D297353CC}">
                <c16:uniqueId val="{00000011-27FC-4CD8-899A-4F548E1D2091}"/>
              </c:ext>
            </c:extLst>
          </c:dPt>
          <c:dPt>
            <c:idx val="9"/>
            <c:invertIfNegative val="1"/>
            <c:bubble3D val="0"/>
            <c:spPr>
              <a:solidFill>
                <a:srgbClr val="77FDA6"/>
              </a:solidFill>
              <a:ln w="25400">
                <a:solidFill>
                  <a:srgbClr val="000000"/>
                </a:solidFill>
              </a:ln>
            </c:spPr>
            <c:extLst>
              <c:ext xmlns:c16="http://schemas.microsoft.com/office/drawing/2014/chart" uri="{C3380CC4-5D6E-409C-BE32-E72D297353CC}">
                <c16:uniqueId val="{00000013-27FC-4CD8-899A-4F548E1D2091}"/>
              </c:ext>
            </c:extLst>
          </c:dPt>
          <c:dPt>
            <c:idx val="10"/>
            <c:invertIfNegative val="1"/>
            <c:bubble3D val="0"/>
            <c:spPr>
              <a:solidFill>
                <a:srgbClr val="77FDA6"/>
              </a:solidFill>
              <a:ln w="25400">
                <a:solidFill>
                  <a:srgbClr val="000000"/>
                </a:solidFill>
              </a:ln>
            </c:spPr>
            <c:extLst>
              <c:ext xmlns:c16="http://schemas.microsoft.com/office/drawing/2014/chart" uri="{C3380CC4-5D6E-409C-BE32-E72D297353CC}">
                <c16:uniqueId val="{00000015-27FC-4CD8-899A-4F548E1D2091}"/>
              </c:ext>
            </c:extLst>
          </c:dPt>
          <c:dPt>
            <c:idx val="11"/>
            <c:invertIfNegative val="1"/>
            <c:bubble3D val="0"/>
            <c:spPr>
              <a:solidFill>
                <a:srgbClr val="77FDA6"/>
              </a:solidFill>
              <a:ln w="25400">
                <a:solidFill>
                  <a:srgbClr val="000000"/>
                </a:solidFill>
              </a:ln>
            </c:spPr>
            <c:extLst>
              <c:ext xmlns:c16="http://schemas.microsoft.com/office/drawing/2014/chart" uri="{C3380CC4-5D6E-409C-BE32-E72D297353CC}">
                <c16:uniqueId val="{00000017-27FC-4CD8-899A-4F548E1D2091}"/>
              </c:ext>
            </c:extLst>
          </c:dPt>
          <c:dPt>
            <c:idx val="12"/>
            <c:invertIfNegative val="1"/>
            <c:bubble3D val="0"/>
            <c:spPr>
              <a:solidFill>
                <a:srgbClr val="FFD699"/>
              </a:solidFill>
              <a:ln w="25400">
                <a:solidFill>
                  <a:srgbClr val="000000"/>
                </a:solidFill>
              </a:ln>
            </c:spPr>
            <c:extLst>
              <c:ext xmlns:c16="http://schemas.microsoft.com/office/drawing/2014/chart" uri="{C3380CC4-5D6E-409C-BE32-E72D297353CC}">
                <c16:uniqueId val="{00000019-27FC-4CD8-899A-4F548E1D2091}"/>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Incident Response</c:v>
                </c:pt>
                <c:pt idx="1">
                  <c:v>CI/CD Pipelines</c:v>
                </c:pt>
                <c:pt idx="2">
                  <c:v>Cloud Ready Opera...</c:v>
                </c:pt>
                <c:pt idx="3">
                  <c:v>Cost Management</c:v>
                </c:pt>
                <c:pt idx="4">
                  <c:v>Service Catalog</c:v>
                </c:pt>
                <c:pt idx="5">
                  <c:v>BCP/DR</c:v>
                </c:pt>
                <c:pt idx="6">
                  <c:v>Config Management...</c:v>
                </c:pt>
                <c:pt idx="7">
                  <c:v>Asset Management</c:v>
                </c:pt>
                <c:pt idx="8">
                  <c:v>Backup</c:v>
                </c:pt>
                <c:pt idx="9">
                  <c:v>AMI/Patching</c:v>
                </c:pt>
                <c:pt idx="10">
                  <c:v>Managed Service P...</c:v>
                </c:pt>
                <c:pt idx="11">
                  <c:v>Current Operation...</c:v>
                </c:pt>
                <c:pt idx="12">
                  <c:v>AVERAGE</c:v>
                </c:pt>
              </c:strCache>
            </c:strRef>
          </c:cat>
          <c:val>
            <c:numRef>
              <c:f>Sheet1!$B$2:$B$14</c:f>
              <c:numCache>
                <c:formatCode>General</c:formatCode>
                <c:ptCount val="13"/>
                <c:pt idx="0">
                  <c:v>4</c:v>
                </c:pt>
                <c:pt idx="1">
                  <c:v>2</c:v>
                </c:pt>
                <c:pt idx="2">
                  <c:v>1</c:v>
                </c:pt>
                <c:pt idx="3">
                  <c:v>2</c:v>
                </c:pt>
                <c:pt idx="4">
                  <c:v>4</c:v>
                </c:pt>
                <c:pt idx="5">
                  <c:v>2</c:v>
                </c:pt>
                <c:pt idx="6">
                  <c:v>3</c:v>
                </c:pt>
                <c:pt idx="7">
                  <c:v>2</c:v>
                </c:pt>
                <c:pt idx="8">
                  <c:v>1</c:v>
                </c:pt>
                <c:pt idx="9">
                  <c:v>4</c:v>
                </c:pt>
                <c:pt idx="10">
                  <c:v>4</c:v>
                </c:pt>
                <c:pt idx="11">
                  <c:v>4</c:v>
                </c:pt>
                <c:pt idx="12">
                  <c:v>2.6</c:v>
                </c:pt>
              </c:numCache>
            </c:numRef>
          </c:val>
          <c:extLst>
            <c:ext xmlns:c16="http://schemas.microsoft.com/office/drawing/2014/chart" uri="{C3380CC4-5D6E-409C-BE32-E72D297353CC}">
              <c16:uniqueId val="{0000001A-27FC-4CD8-899A-4F548E1D2091}"/>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Business Case</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B19B-43E4-9752-4E9BDE6041F8}"/>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B19B-43E4-9752-4E9BDE6041F8}"/>
              </c:ext>
            </c:extLst>
          </c:dPt>
          <c:dPt>
            <c:idx val="2"/>
            <c:invertIfNegative val="1"/>
            <c:bubble3D val="0"/>
            <c:spPr>
              <a:solidFill>
                <a:srgbClr val="77FDA6"/>
              </a:solidFill>
              <a:ln w="25400">
                <a:solidFill>
                  <a:srgbClr val="000000"/>
                </a:solidFill>
              </a:ln>
            </c:spPr>
            <c:extLst>
              <c:ext xmlns:c16="http://schemas.microsoft.com/office/drawing/2014/chart" uri="{C3380CC4-5D6E-409C-BE32-E72D297353CC}">
                <c16:uniqueId val="{00000005-B19B-43E4-9752-4E9BDE6041F8}"/>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B19B-43E4-9752-4E9BDE6041F8}"/>
              </c:ext>
            </c:extLst>
          </c:dPt>
          <c:dPt>
            <c:idx val="4"/>
            <c:invertIfNegative val="1"/>
            <c:bubble3D val="0"/>
            <c:spPr>
              <a:solidFill>
                <a:srgbClr val="FFD699"/>
              </a:solidFill>
              <a:ln w="25400">
                <a:solidFill>
                  <a:srgbClr val="000000"/>
                </a:solidFill>
              </a:ln>
            </c:spPr>
            <c:extLst>
              <c:ext xmlns:c16="http://schemas.microsoft.com/office/drawing/2014/chart" uri="{C3380CC4-5D6E-409C-BE32-E72D297353CC}">
                <c16:uniqueId val="{00000009-B19B-43E4-9752-4E9BDE6041F8}"/>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Specific Migratio...</c:v>
                </c:pt>
                <c:pt idx="1">
                  <c:v>Migration Funding...</c:v>
                </c:pt>
                <c:pt idx="2">
                  <c:v>Key Stakeholder S...</c:v>
                </c:pt>
                <c:pt idx="3">
                  <c:v>High Level Busine...</c:v>
                </c:pt>
                <c:pt idx="4">
                  <c:v>AVERAGE</c:v>
                </c:pt>
              </c:strCache>
            </c:strRef>
          </c:cat>
          <c:val>
            <c:numRef>
              <c:f>Sheet1!$B$2:$B$6</c:f>
              <c:numCache>
                <c:formatCode>General</c:formatCode>
                <c:ptCount val="5"/>
                <c:pt idx="0">
                  <c:v>4</c:v>
                </c:pt>
                <c:pt idx="1">
                  <c:v>3</c:v>
                </c:pt>
                <c:pt idx="2">
                  <c:v>4</c:v>
                </c:pt>
                <c:pt idx="3">
                  <c:v>3</c:v>
                </c:pt>
                <c:pt idx="4">
                  <c:v>3.7</c:v>
                </c:pt>
              </c:numCache>
            </c:numRef>
          </c:val>
          <c:extLst>
            <c:ext xmlns:c16="http://schemas.microsoft.com/office/drawing/2014/chart" uri="{C3380CC4-5D6E-409C-BE32-E72D297353CC}">
              <c16:uniqueId val="{0000000A-B19B-43E4-9752-4E9BDE6041F8}"/>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Security &amp; Compliance</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946A-47B3-B590-4C68AFCDD759}"/>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946A-47B3-B590-4C68AFCDD759}"/>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946A-47B3-B590-4C68AFCDD759}"/>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946A-47B3-B590-4C68AFCDD759}"/>
              </c:ext>
            </c:extLst>
          </c:dPt>
          <c:dPt>
            <c:idx val="4"/>
            <c:invertIfNegative val="1"/>
            <c:bubble3D val="0"/>
            <c:spPr>
              <a:solidFill>
                <a:srgbClr val="FFBCB5"/>
              </a:solidFill>
              <a:ln w="25400">
                <a:solidFill>
                  <a:srgbClr val="000000"/>
                </a:solidFill>
              </a:ln>
            </c:spPr>
            <c:extLst>
              <c:ext xmlns:c16="http://schemas.microsoft.com/office/drawing/2014/chart" uri="{C3380CC4-5D6E-409C-BE32-E72D297353CC}">
                <c16:uniqueId val="{00000009-946A-47B3-B590-4C68AFCDD759}"/>
              </c:ext>
            </c:extLst>
          </c:dPt>
          <c:dPt>
            <c:idx val="5"/>
            <c:invertIfNegative val="1"/>
            <c:bubble3D val="0"/>
            <c:spPr>
              <a:solidFill>
                <a:srgbClr val="FFD699"/>
              </a:solidFill>
              <a:ln w="25400">
                <a:solidFill>
                  <a:srgbClr val="000000"/>
                </a:solidFill>
              </a:ln>
            </c:spPr>
            <c:extLst>
              <c:ext xmlns:c16="http://schemas.microsoft.com/office/drawing/2014/chart" uri="{C3380CC4-5D6E-409C-BE32-E72D297353CC}">
                <c16:uniqueId val="{0000000B-946A-47B3-B590-4C68AFCDD759}"/>
              </c:ext>
            </c:extLst>
          </c:dPt>
          <c:dPt>
            <c:idx val="6"/>
            <c:invertIfNegative val="1"/>
            <c:bubble3D val="0"/>
            <c:spPr>
              <a:solidFill>
                <a:srgbClr val="FFBCB5"/>
              </a:solidFill>
              <a:ln w="25400">
                <a:solidFill>
                  <a:srgbClr val="000000"/>
                </a:solidFill>
              </a:ln>
            </c:spPr>
            <c:extLst>
              <c:ext xmlns:c16="http://schemas.microsoft.com/office/drawing/2014/chart" uri="{C3380CC4-5D6E-409C-BE32-E72D297353CC}">
                <c16:uniqueId val="{0000000D-946A-47B3-B590-4C68AFCDD759}"/>
              </c:ext>
            </c:extLst>
          </c:dPt>
          <c:dPt>
            <c:idx val="7"/>
            <c:invertIfNegative val="1"/>
            <c:bubble3D val="0"/>
            <c:spPr>
              <a:solidFill>
                <a:srgbClr val="FFD699"/>
              </a:solidFill>
              <a:ln w="25400">
                <a:solidFill>
                  <a:srgbClr val="000000"/>
                </a:solidFill>
              </a:ln>
            </c:spPr>
            <c:extLst>
              <c:ext xmlns:c16="http://schemas.microsoft.com/office/drawing/2014/chart" uri="{C3380CC4-5D6E-409C-BE32-E72D297353CC}">
                <c16:uniqueId val="{0000000F-946A-47B3-B590-4C68AFCDD759}"/>
              </c:ext>
            </c:extLst>
          </c:dPt>
          <c:dPt>
            <c:idx val="8"/>
            <c:invertIfNegative val="1"/>
            <c:bubble3D val="0"/>
            <c:spPr>
              <a:solidFill>
                <a:srgbClr val="FFD699"/>
              </a:solidFill>
              <a:ln w="25400">
                <a:solidFill>
                  <a:srgbClr val="000000"/>
                </a:solidFill>
              </a:ln>
            </c:spPr>
            <c:extLst>
              <c:ext xmlns:c16="http://schemas.microsoft.com/office/drawing/2014/chart" uri="{C3380CC4-5D6E-409C-BE32-E72D297353CC}">
                <c16:uniqueId val="{00000011-946A-47B3-B590-4C68AFCDD759}"/>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Security Operatio...</c:v>
                </c:pt>
                <c:pt idx="1">
                  <c:v>DevSecOps Principles</c:v>
                </c:pt>
                <c:pt idx="2">
                  <c:v>Lifecycle Securit...</c:v>
                </c:pt>
                <c:pt idx="3">
                  <c:v>Logging &amp; Monitoring</c:v>
                </c:pt>
                <c:pt idx="4">
                  <c:v>Governance, Risk ...</c:v>
                </c:pt>
                <c:pt idx="5">
                  <c:v>3rd Party Risk</c:v>
                </c:pt>
                <c:pt idx="6">
                  <c:v>Security Referenc...</c:v>
                </c:pt>
                <c:pt idx="7">
                  <c:v>Security Strategy</c:v>
                </c:pt>
                <c:pt idx="8">
                  <c:v>AVERAGE</c:v>
                </c:pt>
              </c:strCache>
            </c:strRef>
          </c:cat>
          <c:val>
            <c:numRef>
              <c:f>Sheet1!$B$2:$B$10</c:f>
              <c:numCache>
                <c:formatCode>General</c:formatCode>
                <c:ptCount val="9"/>
                <c:pt idx="0">
                  <c:v>2</c:v>
                </c:pt>
                <c:pt idx="1">
                  <c:v>3</c:v>
                </c:pt>
                <c:pt idx="2">
                  <c:v>2</c:v>
                </c:pt>
                <c:pt idx="3">
                  <c:v>2</c:v>
                </c:pt>
                <c:pt idx="4">
                  <c:v>1</c:v>
                </c:pt>
                <c:pt idx="5">
                  <c:v>2</c:v>
                </c:pt>
                <c:pt idx="6">
                  <c:v>1</c:v>
                </c:pt>
                <c:pt idx="7">
                  <c:v>3</c:v>
                </c:pt>
                <c:pt idx="8">
                  <c:v>2.2999999999999998</c:v>
                </c:pt>
              </c:numCache>
            </c:numRef>
          </c:val>
          <c:extLst>
            <c:ext xmlns:c16="http://schemas.microsoft.com/office/drawing/2014/chart" uri="{C3380CC4-5D6E-409C-BE32-E72D297353CC}">
              <c16:uniqueId val="{00000012-946A-47B3-B590-4C68AFCDD759}"/>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Customer Migration Project Plan</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4B6B-45F3-8816-2025D446A7E2}"/>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4B6B-45F3-8816-2025D446A7E2}"/>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4B6B-45F3-8816-2025D446A7E2}"/>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4B6B-45F3-8816-2025D446A7E2}"/>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Migration Plan</c:v>
                </c:pt>
                <c:pt idx="1">
                  <c:v>Project Managemen...</c:v>
                </c:pt>
                <c:pt idx="2">
                  <c:v>Determine Deliver...</c:v>
                </c:pt>
                <c:pt idx="3">
                  <c:v>AVERAGE</c:v>
                </c:pt>
              </c:strCache>
            </c:strRef>
          </c:cat>
          <c:val>
            <c:numRef>
              <c:f>Sheet1!$B$2:$B$5</c:f>
              <c:numCache>
                <c:formatCode>General</c:formatCode>
                <c:ptCount val="4"/>
                <c:pt idx="0">
                  <c:v>3</c:v>
                </c:pt>
                <c:pt idx="1">
                  <c:v>4</c:v>
                </c:pt>
                <c:pt idx="2">
                  <c:v>2</c:v>
                </c:pt>
                <c:pt idx="3">
                  <c:v>3</c:v>
                </c:pt>
              </c:numCache>
            </c:numRef>
          </c:val>
          <c:extLst>
            <c:ext xmlns:c16="http://schemas.microsoft.com/office/drawing/2014/chart" uri="{C3380CC4-5D6E-409C-BE32-E72D297353CC}">
              <c16:uniqueId val="{00000008-4B6B-45F3-8816-2025D446A7E2}"/>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Skills &amp; COE</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05FC-4DF2-802E-33B4F4C9AF71}"/>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05FC-4DF2-802E-33B4F4C9AF71}"/>
              </c:ext>
            </c:extLst>
          </c:dPt>
          <c:dPt>
            <c:idx val="2"/>
            <c:invertIfNegative val="1"/>
            <c:bubble3D val="0"/>
            <c:spPr>
              <a:solidFill>
                <a:srgbClr val="77FDA6"/>
              </a:solidFill>
              <a:ln w="25400">
                <a:solidFill>
                  <a:srgbClr val="000000"/>
                </a:solidFill>
              </a:ln>
            </c:spPr>
            <c:extLst>
              <c:ext xmlns:c16="http://schemas.microsoft.com/office/drawing/2014/chart" uri="{C3380CC4-5D6E-409C-BE32-E72D297353CC}">
                <c16:uniqueId val="{00000005-05FC-4DF2-802E-33B4F4C9AF71}"/>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05FC-4DF2-802E-33B4F4C9AF71}"/>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Design or Evolve COE</c:v>
                </c:pt>
                <c:pt idx="1">
                  <c:v>Experience baseline</c:v>
                </c:pt>
                <c:pt idx="2">
                  <c:v>Single Threaded L...</c:v>
                </c:pt>
                <c:pt idx="3">
                  <c:v>AVERAGE</c:v>
                </c:pt>
              </c:strCache>
            </c:strRef>
          </c:cat>
          <c:val>
            <c:numRef>
              <c:f>Sheet1!$B$2:$B$5</c:f>
              <c:numCache>
                <c:formatCode>General</c:formatCode>
                <c:ptCount val="4"/>
                <c:pt idx="0">
                  <c:v>3</c:v>
                </c:pt>
                <c:pt idx="1">
                  <c:v>4</c:v>
                </c:pt>
                <c:pt idx="2">
                  <c:v>4</c:v>
                </c:pt>
                <c:pt idx="3">
                  <c:v>3.8</c:v>
                </c:pt>
              </c:numCache>
            </c:numRef>
          </c:val>
          <c:extLst>
            <c:ext xmlns:c16="http://schemas.microsoft.com/office/drawing/2014/chart" uri="{C3380CC4-5D6E-409C-BE32-E72D297353CC}">
              <c16:uniqueId val="{00000008-05FC-4DF2-802E-33B4F4C9AF71}"/>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Landing Zone</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C79D-459D-98F0-48DAB49A4E9A}"/>
              </c:ext>
            </c:extLst>
          </c:dPt>
          <c:dPt>
            <c:idx val="1"/>
            <c:invertIfNegative val="1"/>
            <c:bubble3D val="0"/>
            <c:spPr>
              <a:solidFill>
                <a:srgbClr val="77FDA6"/>
              </a:solidFill>
              <a:ln w="25400">
                <a:solidFill>
                  <a:srgbClr val="000000"/>
                </a:solidFill>
              </a:ln>
            </c:spPr>
            <c:extLst>
              <c:ext xmlns:c16="http://schemas.microsoft.com/office/drawing/2014/chart" uri="{C3380CC4-5D6E-409C-BE32-E72D297353CC}">
                <c16:uniqueId val="{00000003-C79D-459D-98F0-48DAB49A4E9A}"/>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 Design &amp; ...</c:v>
                </c:pt>
                <c:pt idx="1">
                  <c:v>AVERAGE</c:v>
                </c:pt>
              </c:strCache>
            </c:strRef>
          </c:cat>
          <c:val>
            <c:numRef>
              <c:f>Sheet1!$B$2:$B$3</c:f>
              <c:numCache>
                <c:formatCode>General</c:formatCode>
                <c:ptCount val="2"/>
                <c:pt idx="0">
                  <c:v>4</c:v>
                </c:pt>
                <c:pt idx="1">
                  <c:v>4</c:v>
                </c:pt>
              </c:numCache>
            </c:numRef>
          </c:val>
          <c:extLst>
            <c:ext xmlns:c16="http://schemas.microsoft.com/office/drawing/2014/chart" uri="{C3380CC4-5D6E-409C-BE32-E72D297353CC}">
              <c16:uniqueId val="{00000004-C79D-459D-98F0-48DAB49A4E9A}"/>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Application Portfolio Discovery &amp; Planning</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A45B-459D-8F29-A81EE94973D6}"/>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A45B-459D-8F29-A81EE94973D6}"/>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A45B-459D-8F29-A81EE94973D6}"/>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Workload Owner Bu...</c:v>
                </c:pt>
                <c:pt idx="1">
                  <c:v>Application Disco...</c:v>
                </c:pt>
                <c:pt idx="2">
                  <c:v>AVERAGE</c:v>
                </c:pt>
              </c:strCache>
            </c:strRef>
          </c:cat>
          <c:val>
            <c:numRef>
              <c:f>Sheet1!$B$2:$B$4</c:f>
              <c:numCache>
                <c:formatCode>General</c:formatCode>
                <c:ptCount val="3"/>
                <c:pt idx="0">
                  <c:v>3</c:v>
                </c:pt>
                <c:pt idx="1">
                  <c:v>2</c:v>
                </c:pt>
                <c:pt idx="2">
                  <c:v>2.4</c:v>
                </c:pt>
              </c:numCache>
            </c:numRef>
          </c:val>
          <c:extLst>
            <c:ext xmlns:c16="http://schemas.microsoft.com/office/drawing/2014/chart" uri="{C3380CC4-5D6E-409C-BE32-E72D297353CC}">
              <c16:uniqueId val="{00000006-A45B-459D-8F29-A81EE94973D6}"/>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Migration Process &amp; Experience</c:v>
                </c:pt>
              </c:strCache>
            </c:strRef>
          </c:tx>
          <c:invertIfNegative val="1"/>
          <c:dPt>
            <c:idx val="0"/>
            <c:invertIfNegative val="1"/>
            <c:bubble3D val="0"/>
            <c:spPr>
              <a:solidFill>
                <a:srgbClr val="FFBCB5"/>
              </a:solidFill>
              <a:ln w="25400">
                <a:solidFill>
                  <a:srgbClr val="000000"/>
                </a:solidFill>
              </a:ln>
            </c:spPr>
            <c:extLst>
              <c:ext xmlns:c16="http://schemas.microsoft.com/office/drawing/2014/chart" uri="{C3380CC4-5D6E-409C-BE32-E72D297353CC}">
                <c16:uniqueId val="{00000001-BF27-472C-8A05-C894E3C752EF}"/>
              </c:ext>
            </c:extLst>
          </c:dPt>
          <c:dPt>
            <c:idx val="1"/>
            <c:invertIfNegative val="1"/>
            <c:bubble3D val="0"/>
            <c:spPr>
              <a:solidFill>
                <a:srgbClr val="FFBCB5"/>
              </a:solidFill>
              <a:ln w="25400">
                <a:solidFill>
                  <a:srgbClr val="000000"/>
                </a:solidFill>
              </a:ln>
            </c:spPr>
            <c:extLst>
              <c:ext xmlns:c16="http://schemas.microsoft.com/office/drawing/2014/chart" uri="{C3380CC4-5D6E-409C-BE32-E72D297353CC}">
                <c16:uniqueId val="{00000003-BF27-472C-8A05-C894E3C752EF}"/>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Migration Experience</c:v>
                </c:pt>
                <c:pt idx="1">
                  <c:v>AVERAGE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BF27-472C-8A05-C894E3C752EF}"/>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Operating Model</c:v>
                </c:pt>
              </c:strCache>
            </c:strRef>
          </c:tx>
          <c:invertIfNegative val="1"/>
          <c:dPt>
            <c:idx val="0"/>
            <c:invertIfNegative val="1"/>
            <c:bubble3D val="0"/>
            <c:spPr>
              <a:solidFill>
                <a:srgbClr val="77FDA6"/>
              </a:solidFill>
              <a:ln w="25400">
                <a:solidFill>
                  <a:srgbClr val="000000"/>
                </a:solidFill>
              </a:ln>
            </c:spPr>
            <c:extLst>
              <c:ext xmlns:c16="http://schemas.microsoft.com/office/drawing/2014/chart" uri="{C3380CC4-5D6E-409C-BE32-E72D297353CC}">
                <c16:uniqueId val="{00000001-2EB7-44AB-84A8-7179CB9E545C}"/>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2EB7-44AB-84A8-7179CB9E545C}"/>
              </c:ext>
            </c:extLst>
          </c:dPt>
          <c:dPt>
            <c:idx val="2"/>
            <c:invertIfNegative val="1"/>
            <c:bubble3D val="0"/>
            <c:spPr>
              <a:solidFill>
                <a:srgbClr val="FFBCB5"/>
              </a:solidFill>
              <a:ln w="25400">
                <a:solidFill>
                  <a:srgbClr val="000000"/>
                </a:solidFill>
              </a:ln>
            </c:spPr>
            <c:extLst>
              <c:ext xmlns:c16="http://schemas.microsoft.com/office/drawing/2014/chart" uri="{C3380CC4-5D6E-409C-BE32-E72D297353CC}">
                <c16:uniqueId val="{00000005-2EB7-44AB-84A8-7179CB9E545C}"/>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2EB7-44AB-84A8-7179CB9E545C}"/>
              </c:ext>
            </c:extLst>
          </c:dPt>
          <c:dPt>
            <c:idx val="4"/>
            <c:invertIfNegative val="1"/>
            <c:bubble3D val="0"/>
            <c:spPr>
              <a:solidFill>
                <a:srgbClr val="77FDA6"/>
              </a:solidFill>
              <a:ln w="25400">
                <a:solidFill>
                  <a:srgbClr val="000000"/>
                </a:solidFill>
              </a:ln>
            </c:spPr>
            <c:extLst>
              <c:ext xmlns:c16="http://schemas.microsoft.com/office/drawing/2014/chart" uri="{C3380CC4-5D6E-409C-BE32-E72D297353CC}">
                <c16:uniqueId val="{00000009-2EB7-44AB-84A8-7179CB9E545C}"/>
              </c:ext>
            </c:extLst>
          </c:dPt>
          <c:dPt>
            <c:idx val="5"/>
            <c:invertIfNegative val="1"/>
            <c:bubble3D val="0"/>
            <c:spPr>
              <a:solidFill>
                <a:srgbClr val="FFD699"/>
              </a:solidFill>
              <a:ln w="25400">
                <a:solidFill>
                  <a:srgbClr val="000000"/>
                </a:solidFill>
              </a:ln>
            </c:spPr>
            <c:extLst>
              <c:ext xmlns:c16="http://schemas.microsoft.com/office/drawing/2014/chart" uri="{C3380CC4-5D6E-409C-BE32-E72D297353CC}">
                <c16:uniqueId val="{0000000B-2EB7-44AB-84A8-7179CB9E545C}"/>
              </c:ext>
            </c:extLst>
          </c:dPt>
          <c:dPt>
            <c:idx val="6"/>
            <c:invertIfNegative val="1"/>
            <c:bubble3D val="0"/>
            <c:spPr>
              <a:solidFill>
                <a:srgbClr val="FFD699"/>
              </a:solidFill>
              <a:ln w="25400">
                <a:solidFill>
                  <a:srgbClr val="000000"/>
                </a:solidFill>
              </a:ln>
            </c:spPr>
            <c:extLst>
              <c:ext xmlns:c16="http://schemas.microsoft.com/office/drawing/2014/chart" uri="{C3380CC4-5D6E-409C-BE32-E72D297353CC}">
                <c16:uniqueId val="{0000000D-2EB7-44AB-84A8-7179CB9E545C}"/>
              </c:ext>
            </c:extLst>
          </c:dPt>
          <c:dPt>
            <c:idx val="7"/>
            <c:invertIfNegative val="1"/>
            <c:bubble3D val="0"/>
            <c:spPr>
              <a:solidFill>
                <a:srgbClr val="FFD699"/>
              </a:solidFill>
              <a:ln w="25400">
                <a:solidFill>
                  <a:srgbClr val="000000"/>
                </a:solidFill>
              </a:ln>
            </c:spPr>
            <c:extLst>
              <c:ext xmlns:c16="http://schemas.microsoft.com/office/drawing/2014/chart" uri="{C3380CC4-5D6E-409C-BE32-E72D297353CC}">
                <c16:uniqueId val="{0000000F-2EB7-44AB-84A8-7179CB9E545C}"/>
              </c:ext>
            </c:extLst>
          </c:dPt>
          <c:dPt>
            <c:idx val="8"/>
            <c:invertIfNegative val="1"/>
            <c:bubble3D val="0"/>
            <c:spPr>
              <a:solidFill>
                <a:srgbClr val="FFBCB5"/>
              </a:solidFill>
              <a:ln w="25400">
                <a:solidFill>
                  <a:srgbClr val="000000"/>
                </a:solidFill>
              </a:ln>
            </c:spPr>
            <c:extLst>
              <c:ext xmlns:c16="http://schemas.microsoft.com/office/drawing/2014/chart" uri="{C3380CC4-5D6E-409C-BE32-E72D297353CC}">
                <c16:uniqueId val="{00000011-2EB7-44AB-84A8-7179CB9E545C}"/>
              </c:ext>
            </c:extLst>
          </c:dPt>
          <c:dPt>
            <c:idx val="9"/>
            <c:invertIfNegative val="1"/>
            <c:bubble3D val="0"/>
            <c:spPr>
              <a:solidFill>
                <a:srgbClr val="77FDA6"/>
              </a:solidFill>
              <a:ln w="25400">
                <a:solidFill>
                  <a:srgbClr val="000000"/>
                </a:solidFill>
              </a:ln>
            </c:spPr>
            <c:extLst>
              <c:ext xmlns:c16="http://schemas.microsoft.com/office/drawing/2014/chart" uri="{C3380CC4-5D6E-409C-BE32-E72D297353CC}">
                <c16:uniqueId val="{00000013-2EB7-44AB-84A8-7179CB9E545C}"/>
              </c:ext>
            </c:extLst>
          </c:dPt>
          <c:dPt>
            <c:idx val="10"/>
            <c:invertIfNegative val="1"/>
            <c:bubble3D val="0"/>
            <c:spPr>
              <a:solidFill>
                <a:srgbClr val="77FDA6"/>
              </a:solidFill>
              <a:ln w="25400">
                <a:solidFill>
                  <a:srgbClr val="000000"/>
                </a:solidFill>
              </a:ln>
            </c:spPr>
            <c:extLst>
              <c:ext xmlns:c16="http://schemas.microsoft.com/office/drawing/2014/chart" uri="{C3380CC4-5D6E-409C-BE32-E72D297353CC}">
                <c16:uniqueId val="{00000015-2EB7-44AB-84A8-7179CB9E545C}"/>
              </c:ext>
            </c:extLst>
          </c:dPt>
          <c:dPt>
            <c:idx val="11"/>
            <c:invertIfNegative val="1"/>
            <c:bubble3D val="0"/>
            <c:spPr>
              <a:solidFill>
                <a:srgbClr val="77FDA6"/>
              </a:solidFill>
              <a:ln w="25400">
                <a:solidFill>
                  <a:srgbClr val="000000"/>
                </a:solidFill>
              </a:ln>
            </c:spPr>
            <c:extLst>
              <c:ext xmlns:c16="http://schemas.microsoft.com/office/drawing/2014/chart" uri="{C3380CC4-5D6E-409C-BE32-E72D297353CC}">
                <c16:uniqueId val="{00000017-2EB7-44AB-84A8-7179CB9E545C}"/>
              </c:ext>
            </c:extLst>
          </c:dPt>
          <c:dPt>
            <c:idx val="12"/>
            <c:invertIfNegative val="1"/>
            <c:bubble3D val="0"/>
            <c:spPr>
              <a:solidFill>
                <a:srgbClr val="FFD699"/>
              </a:solidFill>
              <a:ln w="25400">
                <a:solidFill>
                  <a:srgbClr val="000000"/>
                </a:solidFill>
              </a:ln>
            </c:spPr>
            <c:extLst>
              <c:ext xmlns:c16="http://schemas.microsoft.com/office/drawing/2014/chart" uri="{C3380CC4-5D6E-409C-BE32-E72D297353CC}">
                <c16:uniqueId val="{00000019-2EB7-44AB-84A8-7179CB9E545C}"/>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Incident Response</c:v>
                </c:pt>
                <c:pt idx="1">
                  <c:v>CI/CD Pipelines</c:v>
                </c:pt>
                <c:pt idx="2">
                  <c:v>Cloud Ready Opera...</c:v>
                </c:pt>
                <c:pt idx="3">
                  <c:v>Cost Management</c:v>
                </c:pt>
                <c:pt idx="4">
                  <c:v>Service Catalog</c:v>
                </c:pt>
                <c:pt idx="5">
                  <c:v>BCP/DR</c:v>
                </c:pt>
                <c:pt idx="6">
                  <c:v>Config Management...</c:v>
                </c:pt>
                <c:pt idx="7">
                  <c:v>Asset Management</c:v>
                </c:pt>
                <c:pt idx="8">
                  <c:v>Backup</c:v>
                </c:pt>
                <c:pt idx="9">
                  <c:v>AMI/Patching</c:v>
                </c:pt>
                <c:pt idx="10">
                  <c:v>Managed Service P...</c:v>
                </c:pt>
                <c:pt idx="11">
                  <c:v>Current Operation...</c:v>
                </c:pt>
                <c:pt idx="12">
                  <c:v>AVERAGE</c:v>
                </c:pt>
              </c:strCache>
            </c:strRef>
          </c:cat>
          <c:val>
            <c:numRef>
              <c:f>Sheet1!$B$2:$B$14</c:f>
              <c:numCache>
                <c:formatCode>General</c:formatCode>
                <c:ptCount val="13"/>
                <c:pt idx="0">
                  <c:v>4</c:v>
                </c:pt>
                <c:pt idx="1">
                  <c:v>2</c:v>
                </c:pt>
                <c:pt idx="2">
                  <c:v>1</c:v>
                </c:pt>
                <c:pt idx="3">
                  <c:v>2</c:v>
                </c:pt>
                <c:pt idx="4">
                  <c:v>4</c:v>
                </c:pt>
                <c:pt idx="5">
                  <c:v>2</c:v>
                </c:pt>
                <c:pt idx="6">
                  <c:v>3</c:v>
                </c:pt>
                <c:pt idx="7">
                  <c:v>2</c:v>
                </c:pt>
                <c:pt idx="8">
                  <c:v>1</c:v>
                </c:pt>
                <c:pt idx="9">
                  <c:v>4</c:v>
                </c:pt>
                <c:pt idx="10">
                  <c:v>4</c:v>
                </c:pt>
                <c:pt idx="11">
                  <c:v>4</c:v>
                </c:pt>
                <c:pt idx="12">
                  <c:v>2.6</c:v>
                </c:pt>
              </c:numCache>
            </c:numRef>
          </c:val>
          <c:extLst>
            <c:ext xmlns:c16="http://schemas.microsoft.com/office/drawing/2014/chart" uri="{C3380CC4-5D6E-409C-BE32-E72D297353CC}">
              <c16:uniqueId val="{0000001A-2EB7-44AB-84A8-7179CB9E545C}"/>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c:style val="2"/>
  <c:chart>
    <c:title>
      <c:overlay val="0"/>
    </c:title>
    <c:autoTitleDeleted val="0"/>
    <c:plotArea>
      <c:layout/>
      <c:barChart>
        <c:barDir val="bar"/>
        <c:grouping val="clustered"/>
        <c:varyColors val="1"/>
        <c:ser>
          <c:idx val="0"/>
          <c:order val="0"/>
          <c:tx>
            <c:strRef>
              <c:f>Sheet1!$B$1</c:f>
              <c:strCache>
                <c:ptCount val="1"/>
                <c:pt idx="0">
                  <c:v>Security &amp; Compliance</c:v>
                </c:pt>
              </c:strCache>
            </c:strRef>
          </c:tx>
          <c:invertIfNegative val="1"/>
          <c:dPt>
            <c:idx val="0"/>
            <c:invertIfNegative val="1"/>
            <c:bubble3D val="0"/>
            <c:spPr>
              <a:solidFill>
                <a:srgbClr val="FFD699"/>
              </a:solidFill>
              <a:ln w="25400">
                <a:solidFill>
                  <a:srgbClr val="000000"/>
                </a:solidFill>
              </a:ln>
            </c:spPr>
            <c:extLst>
              <c:ext xmlns:c16="http://schemas.microsoft.com/office/drawing/2014/chart" uri="{C3380CC4-5D6E-409C-BE32-E72D297353CC}">
                <c16:uniqueId val="{00000001-5295-48EB-BFF5-9D5DE2E4F7C4}"/>
              </c:ext>
            </c:extLst>
          </c:dPt>
          <c:dPt>
            <c:idx val="1"/>
            <c:invertIfNegative val="1"/>
            <c:bubble3D val="0"/>
            <c:spPr>
              <a:solidFill>
                <a:srgbClr val="FFD699"/>
              </a:solidFill>
              <a:ln w="25400">
                <a:solidFill>
                  <a:srgbClr val="000000"/>
                </a:solidFill>
              </a:ln>
            </c:spPr>
            <c:extLst>
              <c:ext xmlns:c16="http://schemas.microsoft.com/office/drawing/2014/chart" uri="{C3380CC4-5D6E-409C-BE32-E72D297353CC}">
                <c16:uniqueId val="{00000003-5295-48EB-BFF5-9D5DE2E4F7C4}"/>
              </c:ext>
            </c:extLst>
          </c:dPt>
          <c:dPt>
            <c:idx val="2"/>
            <c:invertIfNegative val="1"/>
            <c:bubble3D val="0"/>
            <c:spPr>
              <a:solidFill>
                <a:srgbClr val="FFD699"/>
              </a:solidFill>
              <a:ln w="25400">
                <a:solidFill>
                  <a:srgbClr val="000000"/>
                </a:solidFill>
              </a:ln>
            </c:spPr>
            <c:extLst>
              <c:ext xmlns:c16="http://schemas.microsoft.com/office/drawing/2014/chart" uri="{C3380CC4-5D6E-409C-BE32-E72D297353CC}">
                <c16:uniqueId val="{00000005-5295-48EB-BFF5-9D5DE2E4F7C4}"/>
              </c:ext>
            </c:extLst>
          </c:dPt>
          <c:dPt>
            <c:idx val="3"/>
            <c:invertIfNegative val="1"/>
            <c:bubble3D val="0"/>
            <c:spPr>
              <a:solidFill>
                <a:srgbClr val="FFD699"/>
              </a:solidFill>
              <a:ln w="25400">
                <a:solidFill>
                  <a:srgbClr val="000000"/>
                </a:solidFill>
              </a:ln>
            </c:spPr>
            <c:extLst>
              <c:ext xmlns:c16="http://schemas.microsoft.com/office/drawing/2014/chart" uri="{C3380CC4-5D6E-409C-BE32-E72D297353CC}">
                <c16:uniqueId val="{00000007-5295-48EB-BFF5-9D5DE2E4F7C4}"/>
              </c:ext>
            </c:extLst>
          </c:dPt>
          <c:dPt>
            <c:idx val="4"/>
            <c:invertIfNegative val="1"/>
            <c:bubble3D val="0"/>
            <c:spPr>
              <a:solidFill>
                <a:srgbClr val="FFBCB5"/>
              </a:solidFill>
              <a:ln w="25400">
                <a:solidFill>
                  <a:srgbClr val="000000"/>
                </a:solidFill>
              </a:ln>
            </c:spPr>
            <c:extLst>
              <c:ext xmlns:c16="http://schemas.microsoft.com/office/drawing/2014/chart" uri="{C3380CC4-5D6E-409C-BE32-E72D297353CC}">
                <c16:uniqueId val="{00000009-5295-48EB-BFF5-9D5DE2E4F7C4}"/>
              </c:ext>
            </c:extLst>
          </c:dPt>
          <c:dPt>
            <c:idx val="5"/>
            <c:invertIfNegative val="1"/>
            <c:bubble3D val="0"/>
            <c:spPr>
              <a:solidFill>
                <a:srgbClr val="FFD699"/>
              </a:solidFill>
              <a:ln w="25400">
                <a:solidFill>
                  <a:srgbClr val="000000"/>
                </a:solidFill>
              </a:ln>
            </c:spPr>
            <c:extLst>
              <c:ext xmlns:c16="http://schemas.microsoft.com/office/drawing/2014/chart" uri="{C3380CC4-5D6E-409C-BE32-E72D297353CC}">
                <c16:uniqueId val="{0000000B-5295-48EB-BFF5-9D5DE2E4F7C4}"/>
              </c:ext>
            </c:extLst>
          </c:dPt>
          <c:dPt>
            <c:idx val="6"/>
            <c:invertIfNegative val="1"/>
            <c:bubble3D val="0"/>
            <c:spPr>
              <a:solidFill>
                <a:srgbClr val="FFBCB5"/>
              </a:solidFill>
              <a:ln w="25400">
                <a:solidFill>
                  <a:srgbClr val="000000"/>
                </a:solidFill>
              </a:ln>
            </c:spPr>
            <c:extLst>
              <c:ext xmlns:c16="http://schemas.microsoft.com/office/drawing/2014/chart" uri="{C3380CC4-5D6E-409C-BE32-E72D297353CC}">
                <c16:uniqueId val="{0000000D-5295-48EB-BFF5-9D5DE2E4F7C4}"/>
              </c:ext>
            </c:extLst>
          </c:dPt>
          <c:dPt>
            <c:idx val="7"/>
            <c:invertIfNegative val="1"/>
            <c:bubble3D val="0"/>
            <c:spPr>
              <a:solidFill>
                <a:srgbClr val="FFD699"/>
              </a:solidFill>
              <a:ln w="25400">
                <a:solidFill>
                  <a:srgbClr val="000000"/>
                </a:solidFill>
              </a:ln>
            </c:spPr>
            <c:extLst>
              <c:ext xmlns:c16="http://schemas.microsoft.com/office/drawing/2014/chart" uri="{C3380CC4-5D6E-409C-BE32-E72D297353CC}">
                <c16:uniqueId val="{0000000F-5295-48EB-BFF5-9D5DE2E4F7C4}"/>
              </c:ext>
            </c:extLst>
          </c:dPt>
          <c:dPt>
            <c:idx val="8"/>
            <c:invertIfNegative val="1"/>
            <c:bubble3D val="0"/>
            <c:spPr>
              <a:solidFill>
                <a:srgbClr val="FFD699"/>
              </a:solidFill>
              <a:ln w="25400">
                <a:solidFill>
                  <a:srgbClr val="000000"/>
                </a:solidFill>
              </a:ln>
            </c:spPr>
            <c:extLst>
              <c:ext xmlns:c16="http://schemas.microsoft.com/office/drawing/2014/chart" uri="{C3380CC4-5D6E-409C-BE32-E72D297353CC}">
                <c16:uniqueId val="{00000011-5295-48EB-BFF5-9D5DE2E4F7C4}"/>
              </c:ext>
            </c:extLst>
          </c:dPt>
          <c:dLbls>
            <c:spPr>
              <a:noFill/>
              <a:ln>
                <a:noFill/>
              </a:ln>
              <a:effectLst/>
            </c:spPr>
            <c:txPr>
              <a:bodyPr/>
              <a:lstStyle/>
              <a:p>
                <a:pPr>
                  <a:defRPr>
                    <a:solidFill>
                      <a:srgbClr val="000000"/>
                    </a:solidFill>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Security Operatio...</c:v>
                </c:pt>
                <c:pt idx="1">
                  <c:v>DevSecOps Principles</c:v>
                </c:pt>
                <c:pt idx="2">
                  <c:v>Lifecycle Securit...</c:v>
                </c:pt>
                <c:pt idx="3">
                  <c:v>Logging &amp; Monitoring</c:v>
                </c:pt>
                <c:pt idx="4">
                  <c:v>Governance, Risk ...</c:v>
                </c:pt>
                <c:pt idx="5">
                  <c:v>3rd Party Risk</c:v>
                </c:pt>
                <c:pt idx="6">
                  <c:v>Security Referenc...</c:v>
                </c:pt>
                <c:pt idx="7">
                  <c:v>Security Strategy</c:v>
                </c:pt>
                <c:pt idx="8">
                  <c:v>AVERAGE</c:v>
                </c:pt>
              </c:strCache>
            </c:strRef>
          </c:cat>
          <c:val>
            <c:numRef>
              <c:f>Sheet1!$B$2:$B$10</c:f>
              <c:numCache>
                <c:formatCode>General</c:formatCode>
                <c:ptCount val="9"/>
                <c:pt idx="0">
                  <c:v>2</c:v>
                </c:pt>
                <c:pt idx="1">
                  <c:v>3</c:v>
                </c:pt>
                <c:pt idx="2">
                  <c:v>2</c:v>
                </c:pt>
                <c:pt idx="3">
                  <c:v>2</c:v>
                </c:pt>
                <c:pt idx="4">
                  <c:v>1</c:v>
                </c:pt>
                <c:pt idx="5">
                  <c:v>2</c:v>
                </c:pt>
                <c:pt idx="6">
                  <c:v>1</c:v>
                </c:pt>
                <c:pt idx="7">
                  <c:v>3</c:v>
                </c:pt>
                <c:pt idx="8">
                  <c:v>2.2999999999999998</c:v>
                </c:pt>
              </c:numCache>
            </c:numRef>
          </c:val>
          <c:extLst>
            <c:ext xmlns:c16="http://schemas.microsoft.com/office/drawing/2014/chart" uri="{C3380CC4-5D6E-409C-BE32-E72D297353CC}">
              <c16:uniqueId val="{00000012-5295-48EB-BFF5-9D5DE2E4F7C4}"/>
            </c:ext>
          </c:extLst>
        </c:ser>
        <c:dLbls>
          <c:dLblPos val="inEnd"/>
          <c:showLegendKey val="0"/>
          <c:showVal val="1"/>
          <c:showCatName val="0"/>
          <c:showSerName val="0"/>
          <c:showPercent val="0"/>
          <c:showBubbleSize val="0"/>
        </c:dLbls>
        <c:gapWidth val="0"/>
        <c:axId val="-2068027336"/>
        <c:axId val="-2113994440"/>
      </c:barChart>
      <c:catAx>
        <c:axId val="-2068027336"/>
        <c:scaling>
          <c:orientation val="minMax"/>
        </c:scaling>
        <c:delete val="0"/>
        <c:axPos val="l"/>
        <c:numFmt formatCode="General" sourceLinked="0"/>
        <c:majorTickMark val="out"/>
        <c:minorTickMark val="none"/>
        <c:tickLblPos val="nextTo"/>
        <c:crossAx val="-2113994440"/>
        <c:crosses val="autoZero"/>
        <c:auto val="1"/>
        <c:lblAlgn val="ctr"/>
        <c:lblOffset val="100"/>
        <c:noMultiLvlLbl val="0"/>
      </c:catAx>
      <c:valAx>
        <c:axId val="-2113994440"/>
        <c:scaling>
          <c:orientation val="minMax"/>
          <c:max val="5"/>
          <c:min val="0"/>
        </c:scaling>
        <c:delete val="0"/>
        <c:axPos val="b"/>
        <c:majorGridlines/>
        <c:numFmt formatCode="General" sourceLinked="1"/>
        <c:majorTickMark val="out"/>
        <c:minorTickMark val="none"/>
        <c:tickLblPos val="none"/>
        <c:crossAx val="-2068027336"/>
        <c:crosses val="autoZero"/>
        <c:crossBetween val="between"/>
        <c:majorUnit val="1"/>
      </c:valAx>
    </c:plotArea>
    <c:plotVisOnly val="1"/>
    <c:dispBlanksAs val="gap"/>
    <c:showDLblsOverMax val="1"/>
  </c:chart>
  <c:txPr>
    <a:bodyPr/>
    <a:lstStyle/>
    <a:p>
      <a:pPr>
        <a:defRPr sz="1200"/>
      </a:pPr>
      <a:endParaRPr lang="pt-B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12/15/2022</a:t>
            </a:fld>
            <a:endParaRPr lang="en-US" dirty="0"/>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‹nº›</a:t>
            </a:fld>
            <a:endParaRPr lang="en-US" dirty="0"/>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12/15/2022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‹nº›</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An MRA workshop is a readiness assessment of </a:t>
            </a:r>
            <a:r>
              <a:rPr kumimoji="0" lang="en-US" sz="2000" b="0" i="0" u="sng"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many of the common factors that slow or stall companies when they migrate</a:t>
            </a:r>
            <a:r>
              <a:rPr kumimoji="0" lang="en-US" sz="20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Calibri" panose="020F0502020204030204" pitchFamily="34" charset="0"/>
              </a:rPr>
              <a:t> at scale.  It is not an evaluation of your company’s overall ability to migrate and operate in the Cloud or a gating function for individual groups skilled in launching a given cloud initiative.  Many companies that are very knowledgeable about Cloud operations can still be impacted by issues surfaced during the MRA. The purpose of the assessment is to help you identify gaps in your planning and skills, and to address specific known risks encountered previously across Amazon’s extensive experience migrating similar customers at scale. </a:t>
            </a:r>
          </a:p>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Calibri" panose="020F0502020204030204" pitchFamily="34"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Calibri" panose="020F0502020204030204" pitchFamily="34" charset="0"/>
              </a:rPr>
              <a:t>You should leave the MRA with a clear plan of actions for accelerating your cloud initiative.</a:t>
            </a:r>
            <a:endParaRPr kumimoji="0" lang="en-US" sz="1800" b="0" i="0" u="none" strike="noStrike" kern="1200" cap="none" spc="0" normalizeH="0" baseline="0" noProof="0" dirty="0">
              <a:ln>
                <a:noFill/>
              </a:ln>
              <a:solidFill>
                <a:srgbClr val="212F3E"/>
              </a:solidFill>
              <a:effectLst/>
              <a:uLnTx/>
              <a:uFillTx/>
              <a:latin typeface="Calibri" panose="020F0502020204030204"/>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782440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453782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251265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44797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105912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54410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86319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r>
              <a:rPr lang="en-US" sz="1920" b="0" i="0" kern="1200" dirty="0">
                <a:solidFill>
                  <a:srgbClr val="FF0000"/>
                </a:solidFill>
                <a:effectLst/>
                <a:latin typeface="Amazon Ember Regular" charset="0"/>
                <a:ea typeface="+mn-ea"/>
                <a:cs typeface="+mn-cs"/>
              </a:rPr>
              <a:t>Customer needs to move to migration/modernization right after Mobilize to take full advantage of Mobilize investment.</a:t>
            </a:r>
            <a:r>
              <a:rPr lang="en-US" sz="2000" b="0" dirty="0">
                <a:solidFill>
                  <a:srgbClr val="FF0000"/>
                </a:solidFill>
                <a:effectLst/>
              </a:rPr>
              <a:t> </a:t>
            </a:r>
            <a:endParaRPr lang="en-US" sz="2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54443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2668336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AWS is committed to deliver high-level guidance, information on best practices, whitepapers, and other publicly available AWS materials to help drive resolution</a:t>
            </a:r>
            <a:r>
              <a:rPr lang="en-US" sz="2000" b="0" dirty="0"/>
              <a:t>. </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93528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70033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[MIGRATION JOURNEY]:</a:t>
            </a:r>
            <a:r>
              <a:rPr lang="en-US" sz="20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MAP is built on a three-phase journey</a:t>
            </a:r>
            <a:r>
              <a:rPr lang="en-US" sz="20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2000" dirty="0"/>
              <a:t> build </a:t>
            </a:r>
            <a:r>
              <a:rPr lang="en-US" sz="20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ProServe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 </a:t>
            </a:r>
            <a:r>
              <a:rPr lang="en-US" sz="2000" b="1" i="0" kern="1200" dirty="0">
                <a:solidFill>
                  <a:schemeClr val="tx1"/>
                </a:solidFill>
                <a:effectLst/>
                <a:latin typeface="Amazon Ember Regular" charset="0"/>
                <a:ea typeface="+mn-ea"/>
                <a:cs typeface="+mn-cs"/>
              </a:rPr>
              <a:t>Assess</a:t>
            </a:r>
            <a:r>
              <a:rPr lang="en-US" sz="2000" b="0" i="0" kern="1200" dirty="0">
                <a:solidFill>
                  <a:schemeClr val="tx1"/>
                </a:solidFill>
                <a:effectLst/>
                <a:latin typeface="Amazon Ember Regular" charset="0"/>
                <a:ea typeface="+mn-ea"/>
                <a:cs typeface="+mn-cs"/>
              </a:rPr>
              <a:t> phase is the beginning of your journey, and sets the foundation for a well-planned and delivered migration.</a:t>
            </a:r>
            <a:r>
              <a:rPr lang="en-US" sz="2000" b="0" i="0" kern="1200" baseline="0" dirty="0">
                <a:solidFill>
                  <a:schemeClr val="tx1"/>
                </a:solidFill>
                <a:effectLst/>
                <a:latin typeface="Amazon Ember Regular" charset="0"/>
                <a:ea typeface="+mn-ea"/>
                <a:cs typeface="+mn-cs"/>
              </a:rPr>
              <a:t> A Migration Readiness Assessment (M</a:t>
            </a:r>
            <a:r>
              <a:rPr lang="en-US" sz="2000" b="0" i="0" kern="1200" dirty="0">
                <a:solidFill>
                  <a:schemeClr val="tx1"/>
                </a:solidFill>
                <a:effectLst/>
                <a:latin typeface="Amazon Ember Regular" charset="0"/>
                <a:ea typeface="+mn-ea"/>
                <a:cs typeface="+mn-cs"/>
              </a:rPr>
              <a:t>RA) completed in the Assess phase</a:t>
            </a:r>
            <a:r>
              <a:rPr lang="en-US" sz="2000" b="0" i="0" kern="1200" baseline="0" dirty="0">
                <a:solidFill>
                  <a:schemeClr val="tx1"/>
                </a:solidFill>
                <a:effectLst/>
                <a:latin typeface="Amazon Ember Regular" charset="0"/>
                <a:ea typeface="+mn-ea"/>
                <a:cs typeface="+mn-cs"/>
              </a:rPr>
              <a:t> h</a:t>
            </a:r>
            <a:r>
              <a:rPr lang="en-US" sz="20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20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2000" baseline="0" dirty="0"/>
            </a:b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After the</a:t>
            </a:r>
            <a:r>
              <a:rPr lang="en-US" sz="2000" b="0" i="0" kern="1200" baseline="0" dirty="0">
                <a:solidFill>
                  <a:schemeClr val="tx1"/>
                </a:solidFill>
                <a:effectLst/>
                <a:latin typeface="Amazon Ember Regular" charset="0"/>
                <a:ea typeface="+mn-ea"/>
                <a:cs typeface="+mn-cs"/>
              </a:rPr>
              <a:t> Assess phase, you progress to the </a:t>
            </a:r>
            <a:r>
              <a:rPr lang="en-US" sz="2000" b="1" i="0" kern="1200" dirty="0">
                <a:solidFill>
                  <a:schemeClr val="tx1"/>
                </a:solidFill>
                <a:effectLst/>
                <a:latin typeface="Amazon Ember Regular" charset="0"/>
                <a:ea typeface="+mn-ea"/>
                <a:cs typeface="+mn-cs"/>
              </a:rPr>
              <a:t>Mobilize </a:t>
            </a:r>
            <a:r>
              <a:rPr lang="en-US" sz="2000" b="0" i="0" kern="1200" dirty="0">
                <a:solidFill>
                  <a:schemeClr val="tx1"/>
                </a:solidFill>
                <a:effectLst/>
                <a:latin typeface="Amazon Ember Regular" charset="0"/>
                <a:ea typeface="+mn-ea"/>
                <a:cs typeface="+mn-cs"/>
              </a:rPr>
              <a:t>phase, which builds capabilities to migrate and operate in the cloud.</a:t>
            </a:r>
            <a:r>
              <a:rPr lang="en-US" sz="2000" b="0" i="0" kern="1200" baseline="0" dirty="0">
                <a:solidFill>
                  <a:schemeClr val="tx1"/>
                </a:solidFill>
                <a:effectLst/>
                <a:latin typeface="Amazon Ember Regular" charset="0"/>
                <a:ea typeface="+mn-ea"/>
                <a:cs typeface="+mn-cs"/>
              </a:rPr>
              <a:t> The focus is o</a:t>
            </a:r>
            <a:r>
              <a:rPr lang="en-US" sz="2000" b="0" i="0" kern="1200" dirty="0">
                <a:solidFill>
                  <a:schemeClr val="tx1"/>
                </a:solidFill>
                <a:effectLst/>
                <a:latin typeface="Amazon Ember Regular" charset="0"/>
                <a:ea typeface="+mn-ea"/>
                <a:cs typeface="+mn-cs"/>
              </a:rPr>
              <a:t>n developing a</a:t>
            </a:r>
            <a:r>
              <a:rPr lang="en-US" sz="2000" b="0" i="0" kern="1200" baseline="0" dirty="0">
                <a:solidFill>
                  <a:schemeClr val="tx1"/>
                </a:solidFill>
                <a:effectLst/>
                <a:latin typeface="Amazon Ember Regular" charset="0"/>
                <a:ea typeface="+mn-ea"/>
                <a:cs typeface="+mn-cs"/>
              </a:rPr>
              <a:t> landing zone,</a:t>
            </a:r>
            <a:r>
              <a:rPr lang="en-US" sz="2000" b="0" i="0" kern="1200" dirty="0">
                <a:solidFill>
                  <a:schemeClr val="tx1"/>
                </a:solidFill>
                <a:effectLst/>
                <a:latin typeface="Amazon Ember Regular" charset="0"/>
                <a:ea typeface="+mn-ea"/>
                <a:cs typeface="+mn-cs"/>
              </a:rPr>
              <a:t> operational readiness, cloud skills,</a:t>
            </a:r>
            <a:r>
              <a:rPr lang="en-US" sz="2000" b="0" i="0" kern="1200" baseline="0" dirty="0">
                <a:solidFill>
                  <a:schemeClr val="tx1"/>
                </a:solidFill>
                <a:effectLst/>
                <a:latin typeface="Amazon Ember Regular" charset="0"/>
                <a:ea typeface="+mn-ea"/>
                <a:cs typeface="+mn-cs"/>
              </a:rPr>
              <a:t> a</a:t>
            </a:r>
            <a:r>
              <a:rPr lang="en-US" sz="20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2000" b="0" i="0" kern="1200" baseline="0" dirty="0">
                <a:solidFill>
                  <a:schemeClr val="tx1"/>
                </a:solidFill>
                <a:effectLst/>
                <a:latin typeface="Amazon Ember Regular" charset="0"/>
                <a:ea typeface="+mn-ea"/>
                <a:cs typeface="+mn-cs"/>
              </a:rPr>
              <a:t> </a:t>
            </a:r>
            <a:r>
              <a:rPr lang="en-US" sz="2000" b="1" dirty="0"/>
              <a:t>[More Mobilize details if needed]</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a:t>
            </a:r>
            <a:r>
              <a:rPr lang="en-US" sz="2000" b="0" i="0" kern="1200" baseline="0" dirty="0">
                <a:solidFill>
                  <a:schemeClr val="tx1"/>
                </a:solidFill>
                <a:effectLst/>
                <a:latin typeface="Amazon Ember Regular" charset="0"/>
                <a:ea typeface="+mn-ea"/>
                <a:cs typeface="+mn-cs"/>
              </a:rPr>
              <a:t> Mobilize phase prepares you for the </a:t>
            </a:r>
            <a:r>
              <a:rPr lang="en-US" sz="2000" b="1" i="0" kern="1200" baseline="0" dirty="0">
                <a:solidFill>
                  <a:schemeClr val="tx1"/>
                </a:solidFill>
                <a:effectLst/>
                <a:latin typeface="Amazon Ember Regular" charset="0"/>
                <a:ea typeface="+mn-ea"/>
                <a:cs typeface="+mn-cs"/>
              </a:rPr>
              <a:t>Migrate </a:t>
            </a:r>
            <a:r>
              <a:rPr lang="en-US" sz="2000" b="1" dirty="0"/>
              <a:t>&amp; Modernize </a:t>
            </a:r>
            <a:r>
              <a:rPr lang="en-US" sz="2000" b="0" i="0" kern="1200" baseline="0" dirty="0">
                <a:solidFill>
                  <a:schemeClr val="tx1"/>
                </a:solidFill>
                <a:effectLst/>
                <a:latin typeface="Amazon Ember Regular" charset="0"/>
                <a:ea typeface="+mn-ea"/>
                <a:cs typeface="+mn-cs"/>
              </a:rPr>
              <a:t>phase</a:t>
            </a:r>
            <a:r>
              <a:rPr lang="en-US" sz="2000" dirty="0"/>
              <a:t>, where you deliver</a:t>
            </a:r>
            <a:r>
              <a:rPr lang="en-US" sz="2000" b="0" i="0" kern="1200" baseline="0" dirty="0">
                <a:solidFill>
                  <a:schemeClr val="tx1"/>
                </a:solidFill>
                <a:effectLst/>
                <a:latin typeface="Amazon Ember Regular" charset="0"/>
                <a:ea typeface="+mn-ea"/>
                <a:cs typeface="+mn-cs"/>
              </a:rPr>
              <a:t> </a:t>
            </a:r>
            <a:r>
              <a:rPr lang="en-US" sz="2000" i="0" kern="1200" baseline="0" dirty="0">
                <a:solidFill>
                  <a:schemeClr val="tx1"/>
                </a:solidFill>
                <a:effectLst/>
                <a:latin typeface="Amazon Ember Regular" charset="0"/>
                <a:ea typeface="+mn-ea"/>
                <a:cs typeface="+mn-cs"/>
              </a:rPr>
              <a:t>large scale migration and cloud operations</a:t>
            </a:r>
            <a:r>
              <a:rPr lang="en-US" sz="2000" b="0" i="0" kern="1200" baseline="0" dirty="0">
                <a:solidFill>
                  <a:schemeClr val="tx1"/>
                </a:solidFill>
                <a:effectLst/>
                <a:latin typeface="Amazon Ember Regular" charset="0"/>
                <a:ea typeface="+mn-ea"/>
                <a:cs typeface="+mn-cs"/>
              </a:rPr>
              <a:t>.</a:t>
            </a:r>
            <a:r>
              <a:rPr lang="en-US" sz="2000" b="0" i="0" kern="1200" dirty="0">
                <a:solidFill>
                  <a:schemeClr val="tx1"/>
                </a:solidFill>
                <a:effectLst/>
                <a:latin typeface="Amazon Ember Regular" charset="0"/>
                <a:ea typeface="+mn-ea"/>
                <a:cs typeface="+mn-cs"/>
              </a:rPr>
              <a:t> After</a:t>
            </a:r>
            <a:r>
              <a:rPr lang="en-US" sz="2000" b="0" i="0" kern="1200" baseline="0" dirty="0">
                <a:solidFill>
                  <a:schemeClr val="tx1"/>
                </a:solidFill>
                <a:effectLst/>
                <a:latin typeface="Amazon Ember Regular" charset="0"/>
                <a:ea typeface="+mn-ea"/>
                <a:cs typeface="+mn-cs"/>
              </a:rPr>
              <a:t> completing the Mobilize phase, m</a:t>
            </a:r>
            <a:r>
              <a:rPr lang="en-US" sz="20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2000" b="0" i="0" kern="1200" baseline="0" dirty="0">
                <a:solidFill>
                  <a:schemeClr val="tx1"/>
                </a:solidFill>
                <a:effectLst/>
                <a:latin typeface="Amazon Ember Regular" charset="0"/>
                <a:ea typeface="+mn-ea"/>
                <a:cs typeface="+mn-cs"/>
              </a:rPr>
              <a:t> s</a:t>
            </a:r>
            <a:r>
              <a:rPr lang="en-US" sz="20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lvl="0"/>
            <a:r>
              <a:rPr lang="en-US" sz="2000" b="1" dirty="0"/>
              <a:t>[More Mobilize details to be described as needed]</a:t>
            </a:r>
          </a:p>
          <a:p>
            <a:pPr marL="171450" lvl="0" indent="-171450" defTabSz="914400">
              <a:buFont typeface="Arial" panose="020B0604020202020204" pitchFamily="34" charset="0"/>
              <a:buChar char="•"/>
              <a:defRPr/>
            </a:pPr>
            <a:endParaRPr lang="en-US" sz="2000" dirty="0"/>
          </a:p>
          <a:p>
            <a:pPr marL="171450" lvl="0" indent="-171450" defTabSz="914400">
              <a:buFont typeface="Arial" panose="020B0604020202020204" pitchFamily="34" charset="0"/>
              <a:buChar char="•"/>
              <a:defRPr/>
            </a:pPr>
            <a:r>
              <a:rPr lang="en-US" sz="2000" dirty="0"/>
              <a:t>The </a:t>
            </a:r>
            <a:r>
              <a:rPr lang="en-US" sz="2000" b="1" dirty="0"/>
              <a:t>Mobilize phase is typically 2 – 4 months </a:t>
            </a:r>
            <a:r>
              <a:rPr lang="en-US" sz="20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The Mobilize Accelerator builds the foundation that all other workstreams leverage to structure and prioritize work, collaborate and document knowledge, and report progress.</a:t>
            </a: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Portfolio Accelerator </a:t>
            </a:r>
            <a:r>
              <a:rPr lang="en-US" sz="20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20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a:t>
            </a:r>
            <a:r>
              <a:rPr lang="en-US" sz="20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60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People Accelerator </a:t>
            </a:r>
            <a:r>
              <a:rPr lang="en-US" sz="2000" b="0" i="0" kern="1200" dirty="0">
                <a:solidFill>
                  <a:schemeClr val="tx1"/>
                </a:solidFill>
                <a:effectLst/>
                <a:latin typeface="Amazon Ember Regular" charset="0"/>
                <a:ea typeface="+mn-ea"/>
                <a:cs typeface="+mn-cs"/>
              </a:rPr>
              <a:t>a</a:t>
            </a:r>
            <a:r>
              <a:rPr lang="en-US" sz="20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2000"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07134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This</a:t>
            </a:r>
            <a:r>
              <a:rPr lang="en-US" sz="2000" b="0" i="0" kern="1200" baseline="0" dirty="0">
                <a:solidFill>
                  <a:schemeClr val="tx1"/>
                </a:solidFill>
                <a:effectLst/>
                <a:latin typeface="Amazon Ember Regular" charset="0"/>
                <a:ea typeface="+mn-ea"/>
                <a:cs typeface="+mn-cs"/>
              </a:rPr>
              <a:t> engagement </a:t>
            </a:r>
            <a:r>
              <a:rPr lang="en-US" sz="2000" b="0" i="0" kern="1200" dirty="0">
                <a:solidFill>
                  <a:schemeClr val="tx1"/>
                </a:solidFill>
                <a:effectLst/>
                <a:latin typeface="Amazon Ember Regular" charset="0"/>
                <a:ea typeface="+mn-ea"/>
                <a:cs typeface="+mn-cs"/>
              </a:rPr>
              <a:t>builds the foundation that all other workstreams leverage to structure and prioritize work, collaborate and document knowledge, and report progress.</a:t>
            </a:r>
          </a:p>
          <a:p>
            <a:pPr marL="0" lvl="0" indent="0" fontAlgn="ctr">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r>
              <a:rPr lang="en-US" sz="2000" b="0" i="0" kern="1200" dirty="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Leverage agile methodologies, project control, business communication plan, and deliver the migration plan.</a:t>
            </a:r>
          </a:p>
          <a:p>
            <a:pPr marL="342900" indent="-342900">
              <a:buFont typeface="Arial" panose="020B0604020202020204" pitchFamily="34" charset="0"/>
              <a:buChar char="•"/>
            </a:pPr>
            <a:r>
              <a:rPr lang="en-US" sz="2000" b="0" i="0" kern="1200" dirty="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lvl="0"/>
            <a:endParaRPr lang="en-US" sz="1200" b="1" dirty="0"/>
          </a:p>
          <a:p>
            <a:pPr lvl="0"/>
            <a:r>
              <a:rPr lang="en-US" sz="1200" b="1" dirty="0">
                <a:solidFill>
                  <a:srgbClr val="232F3E"/>
                </a:solidFill>
              </a:rPr>
              <a:t>DETAILED </a:t>
            </a:r>
            <a:r>
              <a:rPr lang="en-US" sz="1200" b="1" i="0" kern="1200" baseline="0" dirty="0">
                <a:solidFill>
                  <a:srgbClr val="232F3E"/>
                </a:solidFill>
                <a:effectLst/>
                <a:latin typeface="Amazon Ember Regular" charset="0"/>
                <a:ea typeface="+mn-ea"/>
                <a:cs typeface="+mn-cs"/>
              </a:rPr>
              <a:t>MESSAGE: </a:t>
            </a:r>
            <a:endParaRPr lang="en-US" sz="1200" dirty="0">
              <a:solidFill>
                <a:srgbClr val="232F3E"/>
              </a:solidFill>
            </a:endParaRPr>
          </a:p>
          <a:p>
            <a:pPr marL="171450" lvl="0" indent="-171450" defTabSz="914400">
              <a:buFont typeface="Arial" panose="020B0604020202020204" pitchFamily="34" charset="0"/>
              <a:buChar char="•"/>
              <a:defRPr/>
            </a:pPr>
            <a:r>
              <a:rPr lang="en-US" sz="1200" dirty="0"/>
              <a:t>The </a:t>
            </a:r>
            <a:r>
              <a:rPr lang="en-US" sz="1200" b="1" dirty="0"/>
              <a:t>Mobilize phase is typically 2 – 4 months </a:t>
            </a:r>
            <a:r>
              <a:rPr lang="en-US" sz="12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2000" dirty="0"/>
              <a:t>The Mobilize engagement uses Accelerators to deliver the following outputs/outcomes for customers:</a:t>
            </a:r>
          </a:p>
          <a:p>
            <a:pPr marL="171450" indent="-171450">
              <a:buFont typeface="Arial" panose="020B0604020202020204" pitchFamily="34" charset="0"/>
              <a:buChar char="•"/>
            </a:pPr>
            <a:r>
              <a:rPr lang="en-US" sz="2000"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sz="2000"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sz="2000"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sz="2000" dirty="0"/>
              <a:t>Define, implement, scale and automate (where applicable), the customer’s security risk and compliance controls on AWS.</a:t>
            </a:r>
          </a:p>
          <a:p>
            <a:pPr marL="171450" indent="-171450">
              <a:buFont typeface="Arial" panose="020B0604020202020204" pitchFamily="34" charset="0"/>
              <a:buChar char="•"/>
            </a:pPr>
            <a:r>
              <a:rPr lang="en-US" sz="2000"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sz="2000"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a:t>
            </a:r>
            <a:r>
              <a:rPr lang="en-US" sz="2000" b="1" u="sng" dirty="0"/>
              <a:t>Mobilize Accelerator </a:t>
            </a:r>
            <a:r>
              <a:rPr lang="en-US" sz="2000"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workstreams leverage to structure and prioritize work, collaborate and document knowledge, and report progress.</a:t>
            </a: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Portfolio Accelerator </a:t>
            </a:r>
            <a:r>
              <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12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The </a:t>
            </a:r>
            <a:r>
              <a:rPr lang="en-US" sz="12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05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People Accelerator </a:t>
            </a:r>
            <a:r>
              <a:rPr lang="en-US" sz="1200" b="0" i="0" kern="1200" dirty="0">
                <a:solidFill>
                  <a:schemeClr val="tx1"/>
                </a:solidFill>
                <a:effectLst/>
                <a:latin typeface="Amazon Ember Regular" charset="0"/>
                <a:ea typeface="+mn-ea"/>
                <a:cs typeface="+mn-cs"/>
              </a:rPr>
              <a:t>a</a:t>
            </a:r>
            <a:r>
              <a:rPr lang="en-US" sz="12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endParaRPr lang="en-US" sz="200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19033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endParaRPr lang="en-US" sz="2000" dirty="0">
              <a:solidFill>
                <a:srgbClr val="333333"/>
              </a:solidFil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rgbClr val="333333"/>
                </a:solidFill>
              </a:rPr>
              <a:t>We work with customers to tailor the engagement based on the customer's desired business outcomes. The timeline below serves as a template or starting point that should be modified and tailored based on customer requirements.</a:t>
            </a:r>
            <a:endParaRPr lang="en-US" sz="2000" b="1" dirty="0">
              <a:solidFill>
                <a:srgbClr val="FF0000"/>
              </a:solidFill>
            </a:endParaRPr>
          </a:p>
          <a:p>
            <a:endParaRPr lang="en-US" sz="2000" dirty="0"/>
          </a:p>
          <a:p>
            <a:endParaRPr lang="en-US" sz="2000" dirty="0"/>
          </a:p>
          <a:p>
            <a:pPr marL="342900" lvl="0" indent="-342900" fontAlgn="ctr">
              <a:buFont typeface="Arial" panose="020B0604020202020204" pitchFamily="34" charset="0"/>
              <a:buChar char="•"/>
            </a:pPr>
            <a:endParaRPr lang="en-US" sz="20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9388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09875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06218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879795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894638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993362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057522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251289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2148328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[MIGRATION JOURNEY]:</a:t>
            </a:r>
            <a:r>
              <a:rPr lang="en-US" sz="20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r>
              <a:rPr lang="en-US" sz="2000" b="0" i="0" kern="1200" dirty="0">
                <a:solidFill>
                  <a:schemeClr val="tx1"/>
                </a:solidFill>
                <a:effectLst/>
                <a:latin typeface="Amazon Ember Regular" charset="0"/>
                <a:ea typeface="+mn-ea"/>
                <a:cs typeface="+mn-cs"/>
              </a:rPr>
              <a:t>MAP is built on a three-phase journey</a:t>
            </a:r>
            <a:r>
              <a:rPr lang="en-US" sz="20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2000" dirty="0"/>
              <a:t> build </a:t>
            </a:r>
            <a:r>
              <a:rPr lang="en-US" sz="20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ProServe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 </a:t>
            </a:r>
            <a:r>
              <a:rPr lang="en-US" sz="2000" b="1" i="0" kern="1200" dirty="0">
                <a:solidFill>
                  <a:schemeClr val="tx1"/>
                </a:solidFill>
                <a:effectLst/>
                <a:latin typeface="Amazon Ember Regular" charset="0"/>
                <a:ea typeface="+mn-ea"/>
                <a:cs typeface="+mn-cs"/>
              </a:rPr>
              <a:t>Assess</a:t>
            </a:r>
            <a:r>
              <a:rPr lang="en-US" sz="2000" b="0" i="0" kern="1200" dirty="0">
                <a:solidFill>
                  <a:schemeClr val="tx1"/>
                </a:solidFill>
                <a:effectLst/>
                <a:latin typeface="Amazon Ember Regular" charset="0"/>
                <a:ea typeface="+mn-ea"/>
                <a:cs typeface="+mn-cs"/>
              </a:rPr>
              <a:t> phase is the beginning of your journey, and sets the foundation for a well-planned and delivered migration.</a:t>
            </a:r>
            <a:r>
              <a:rPr lang="en-US" sz="2000" b="0" i="0" kern="1200" baseline="0" dirty="0">
                <a:solidFill>
                  <a:schemeClr val="tx1"/>
                </a:solidFill>
                <a:effectLst/>
                <a:latin typeface="Amazon Ember Regular" charset="0"/>
                <a:ea typeface="+mn-ea"/>
                <a:cs typeface="+mn-cs"/>
              </a:rPr>
              <a:t> A Migration Readiness Assessment (M</a:t>
            </a:r>
            <a:r>
              <a:rPr lang="en-US" sz="2000" b="0" i="0" kern="1200" dirty="0">
                <a:solidFill>
                  <a:schemeClr val="tx1"/>
                </a:solidFill>
                <a:effectLst/>
                <a:latin typeface="Amazon Ember Regular" charset="0"/>
                <a:ea typeface="+mn-ea"/>
                <a:cs typeface="+mn-cs"/>
              </a:rPr>
              <a:t>RA) completed in the Assess phase</a:t>
            </a:r>
            <a:r>
              <a:rPr lang="en-US" sz="2000" b="0" i="0" kern="1200" baseline="0" dirty="0">
                <a:solidFill>
                  <a:schemeClr val="tx1"/>
                </a:solidFill>
                <a:effectLst/>
                <a:latin typeface="Amazon Ember Regular" charset="0"/>
                <a:ea typeface="+mn-ea"/>
                <a:cs typeface="+mn-cs"/>
              </a:rPr>
              <a:t> h</a:t>
            </a:r>
            <a:r>
              <a:rPr lang="en-US" sz="20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20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2000" baseline="0" dirty="0"/>
            </a:b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After the</a:t>
            </a:r>
            <a:r>
              <a:rPr lang="en-US" sz="2000" b="0" i="0" kern="1200" baseline="0" dirty="0">
                <a:solidFill>
                  <a:schemeClr val="tx1"/>
                </a:solidFill>
                <a:effectLst/>
                <a:latin typeface="Amazon Ember Regular" charset="0"/>
                <a:ea typeface="+mn-ea"/>
                <a:cs typeface="+mn-cs"/>
              </a:rPr>
              <a:t> Assess phase, you progress to the </a:t>
            </a:r>
            <a:r>
              <a:rPr lang="en-US" sz="2000" b="1" i="0" kern="1200" dirty="0">
                <a:solidFill>
                  <a:schemeClr val="tx1"/>
                </a:solidFill>
                <a:effectLst/>
                <a:latin typeface="Amazon Ember Regular" charset="0"/>
                <a:ea typeface="+mn-ea"/>
                <a:cs typeface="+mn-cs"/>
              </a:rPr>
              <a:t>Mobilize </a:t>
            </a:r>
            <a:r>
              <a:rPr lang="en-US" sz="2000" b="0" i="0" kern="1200" dirty="0">
                <a:solidFill>
                  <a:schemeClr val="tx1"/>
                </a:solidFill>
                <a:effectLst/>
                <a:latin typeface="Amazon Ember Regular" charset="0"/>
                <a:ea typeface="+mn-ea"/>
                <a:cs typeface="+mn-cs"/>
              </a:rPr>
              <a:t>phase, which builds capabilities to migrate and operate in the cloud.</a:t>
            </a:r>
            <a:r>
              <a:rPr lang="en-US" sz="2000" b="0" i="0" kern="1200" baseline="0" dirty="0">
                <a:solidFill>
                  <a:schemeClr val="tx1"/>
                </a:solidFill>
                <a:effectLst/>
                <a:latin typeface="Amazon Ember Regular" charset="0"/>
                <a:ea typeface="+mn-ea"/>
                <a:cs typeface="+mn-cs"/>
              </a:rPr>
              <a:t> The focus is o</a:t>
            </a:r>
            <a:r>
              <a:rPr lang="en-US" sz="2000" b="0" i="0" kern="1200" dirty="0">
                <a:solidFill>
                  <a:schemeClr val="tx1"/>
                </a:solidFill>
                <a:effectLst/>
                <a:latin typeface="Amazon Ember Regular" charset="0"/>
                <a:ea typeface="+mn-ea"/>
                <a:cs typeface="+mn-cs"/>
              </a:rPr>
              <a:t>n developing a</a:t>
            </a:r>
            <a:r>
              <a:rPr lang="en-US" sz="2000" b="0" i="0" kern="1200" baseline="0" dirty="0">
                <a:solidFill>
                  <a:schemeClr val="tx1"/>
                </a:solidFill>
                <a:effectLst/>
                <a:latin typeface="Amazon Ember Regular" charset="0"/>
                <a:ea typeface="+mn-ea"/>
                <a:cs typeface="+mn-cs"/>
              </a:rPr>
              <a:t> landing zone,</a:t>
            </a:r>
            <a:r>
              <a:rPr lang="en-US" sz="2000" b="0" i="0" kern="1200" dirty="0">
                <a:solidFill>
                  <a:schemeClr val="tx1"/>
                </a:solidFill>
                <a:effectLst/>
                <a:latin typeface="Amazon Ember Regular" charset="0"/>
                <a:ea typeface="+mn-ea"/>
                <a:cs typeface="+mn-cs"/>
              </a:rPr>
              <a:t> operational readiness, cloud skills,</a:t>
            </a:r>
            <a:r>
              <a:rPr lang="en-US" sz="2000" b="0" i="0" kern="1200" baseline="0" dirty="0">
                <a:solidFill>
                  <a:schemeClr val="tx1"/>
                </a:solidFill>
                <a:effectLst/>
                <a:latin typeface="Amazon Ember Regular" charset="0"/>
                <a:ea typeface="+mn-ea"/>
                <a:cs typeface="+mn-cs"/>
              </a:rPr>
              <a:t> a</a:t>
            </a:r>
            <a:r>
              <a:rPr lang="en-US" sz="20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2000" b="0" i="0" kern="1200" baseline="0" dirty="0">
                <a:solidFill>
                  <a:schemeClr val="tx1"/>
                </a:solidFill>
                <a:effectLst/>
                <a:latin typeface="Amazon Ember Regular" charset="0"/>
                <a:ea typeface="+mn-ea"/>
                <a:cs typeface="+mn-cs"/>
              </a:rPr>
              <a:t> </a:t>
            </a:r>
            <a:r>
              <a:rPr lang="en-US" sz="2000" b="1" dirty="0"/>
              <a:t>[More Mobilize details if needed]</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The</a:t>
            </a:r>
            <a:r>
              <a:rPr lang="en-US" sz="2000" b="0" i="0" kern="1200" baseline="0" dirty="0">
                <a:solidFill>
                  <a:schemeClr val="tx1"/>
                </a:solidFill>
                <a:effectLst/>
                <a:latin typeface="Amazon Ember Regular" charset="0"/>
                <a:ea typeface="+mn-ea"/>
                <a:cs typeface="+mn-cs"/>
              </a:rPr>
              <a:t> Mobilize phase prepares you for the </a:t>
            </a:r>
            <a:r>
              <a:rPr lang="en-US" sz="2000" b="1" i="0" kern="1200" baseline="0" dirty="0">
                <a:solidFill>
                  <a:schemeClr val="tx1"/>
                </a:solidFill>
                <a:effectLst/>
                <a:latin typeface="Amazon Ember Regular" charset="0"/>
                <a:ea typeface="+mn-ea"/>
                <a:cs typeface="+mn-cs"/>
              </a:rPr>
              <a:t>Migrate </a:t>
            </a:r>
            <a:r>
              <a:rPr lang="en-US" sz="2000" b="1" dirty="0"/>
              <a:t>&amp; Modernize </a:t>
            </a:r>
            <a:r>
              <a:rPr lang="en-US" sz="2000" b="0" i="0" kern="1200" baseline="0" dirty="0">
                <a:solidFill>
                  <a:schemeClr val="tx1"/>
                </a:solidFill>
                <a:effectLst/>
                <a:latin typeface="Amazon Ember Regular" charset="0"/>
                <a:ea typeface="+mn-ea"/>
                <a:cs typeface="+mn-cs"/>
              </a:rPr>
              <a:t>phase</a:t>
            </a:r>
            <a:r>
              <a:rPr lang="en-US" sz="2000" dirty="0"/>
              <a:t>, where you deliver</a:t>
            </a:r>
            <a:r>
              <a:rPr lang="en-US" sz="2000" b="0" i="0" kern="1200" baseline="0" dirty="0">
                <a:solidFill>
                  <a:schemeClr val="tx1"/>
                </a:solidFill>
                <a:effectLst/>
                <a:latin typeface="Amazon Ember Regular" charset="0"/>
                <a:ea typeface="+mn-ea"/>
                <a:cs typeface="+mn-cs"/>
              </a:rPr>
              <a:t> </a:t>
            </a:r>
            <a:r>
              <a:rPr lang="en-US" sz="2000" i="0" kern="1200" baseline="0" dirty="0">
                <a:solidFill>
                  <a:schemeClr val="tx1"/>
                </a:solidFill>
                <a:effectLst/>
                <a:latin typeface="Amazon Ember Regular" charset="0"/>
                <a:ea typeface="+mn-ea"/>
                <a:cs typeface="+mn-cs"/>
              </a:rPr>
              <a:t>large scale migration and cloud operations</a:t>
            </a:r>
            <a:r>
              <a:rPr lang="en-US" sz="2000" b="0" i="0" kern="1200" baseline="0" dirty="0">
                <a:solidFill>
                  <a:schemeClr val="tx1"/>
                </a:solidFill>
                <a:effectLst/>
                <a:latin typeface="Amazon Ember Regular" charset="0"/>
                <a:ea typeface="+mn-ea"/>
                <a:cs typeface="+mn-cs"/>
              </a:rPr>
              <a:t>.</a:t>
            </a:r>
            <a:r>
              <a:rPr lang="en-US" sz="2000" b="0" i="0" kern="1200" dirty="0">
                <a:solidFill>
                  <a:schemeClr val="tx1"/>
                </a:solidFill>
                <a:effectLst/>
                <a:latin typeface="Amazon Ember Regular" charset="0"/>
                <a:ea typeface="+mn-ea"/>
                <a:cs typeface="+mn-cs"/>
              </a:rPr>
              <a:t> After</a:t>
            </a:r>
            <a:r>
              <a:rPr lang="en-US" sz="2000" b="0" i="0" kern="1200" baseline="0" dirty="0">
                <a:solidFill>
                  <a:schemeClr val="tx1"/>
                </a:solidFill>
                <a:effectLst/>
                <a:latin typeface="Amazon Ember Regular" charset="0"/>
                <a:ea typeface="+mn-ea"/>
                <a:cs typeface="+mn-cs"/>
              </a:rPr>
              <a:t> completing the Mobilize phase, m</a:t>
            </a:r>
            <a:r>
              <a:rPr lang="en-US" sz="20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2000" b="0" i="0" kern="1200" baseline="0" dirty="0">
                <a:solidFill>
                  <a:schemeClr val="tx1"/>
                </a:solidFill>
                <a:effectLst/>
                <a:latin typeface="Amazon Ember Regular" charset="0"/>
                <a:ea typeface="+mn-ea"/>
                <a:cs typeface="+mn-cs"/>
              </a:rPr>
              <a:t> s</a:t>
            </a:r>
            <a:r>
              <a:rPr lang="en-US" sz="20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2000" b="0" i="0" kern="1200" dirty="0">
              <a:solidFill>
                <a:schemeClr val="tx1"/>
              </a:solidFill>
              <a:effectLst/>
              <a:latin typeface="Amazon Ember Regular" charset="0"/>
              <a:ea typeface="+mn-ea"/>
              <a:cs typeface="+mn-cs"/>
            </a:endParaRPr>
          </a:p>
          <a:p>
            <a:pPr lvl="0"/>
            <a:r>
              <a:rPr lang="en-US" sz="2000" b="1" dirty="0"/>
              <a:t>[More Mobilize details to be described as needed]</a:t>
            </a:r>
          </a:p>
          <a:p>
            <a:pPr marL="171450" lvl="0" indent="-171450" defTabSz="914400">
              <a:buFont typeface="Arial" panose="020B0604020202020204" pitchFamily="34" charset="0"/>
              <a:buChar char="•"/>
              <a:defRPr/>
            </a:pPr>
            <a:endParaRPr lang="en-US" sz="2000" dirty="0"/>
          </a:p>
          <a:p>
            <a:pPr marL="171450" lvl="0" indent="-171450" defTabSz="914400">
              <a:buFont typeface="Arial" panose="020B0604020202020204" pitchFamily="34" charset="0"/>
              <a:buChar char="•"/>
              <a:defRPr/>
            </a:pPr>
            <a:r>
              <a:rPr lang="en-US" sz="2000" dirty="0"/>
              <a:t>The </a:t>
            </a:r>
            <a:r>
              <a:rPr lang="en-US" sz="2000" b="1" dirty="0"/>
              <a:t>Mobilize phase is typically 2 – 4 months </a:t>
            </a:r>
            <a:r>
              <a:rPr lang="en-US" sz="2000" dirty="0"/>
              <a:t>(based on your organization’s readiness levels) and is delivered with a selected partner or AWS ProServe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deliver readiness and migration initiatives. The Mobilize Accelerator builds the foundation that all other workstreams leverage to structure and prioritize work, collaborate and document knowledge, and report progress.</a:t>
            </a: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Portfolio Accelerator </a:t>
            </a:r>
            <a:r>
              <a:rPr lang="en-US" sz="20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2000" dirty="0">
                <a:latin typeface="Amazon Ember" panose="020B0603020204020204" pitchFamily="34" charset="0"/>
                <a:ea typeface="Amazon Ember" panose="020B0603020204020204" pitchFamily="34" charset="0"/>
                <a:cs typeface="Amazon Ember" panose="020B0603020204020204" pitchFamily="34" charset="0"/>
              </a:rPr>
              <a:t>sprint-based, interactive workstream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a:t>
            </a:r>
            <a:r>
              <a:rPr lang="en-US" sz="20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60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1" i="0" u="sng" kern="1200" dirty="0">
                <a:solidFill>
                  <a:schemeClr val="tx1"/>
                </a:solidFill>
                <a:effectLst/>
                <a:latin typeface="Amazon Ember Regular" charset="0"/>
                <a:ea typeface="+mn-ea"/>
                <a:cs typeface="+mn-cs"/>
              </a:rPr>
              <a:t>People Accelerator </a:t>
            </a:r>
            <a:r>
              <a:rPr lang="en-US" sz="2000" b="0" i="0" kern="1200" dirty="0">
                <a:solidFill>
                  <a:schemeClr val="tx1"/>
                </a:solidFill>
                <a:effectLst/>
                <a:latin typeface="Amazon Ember Regular" charset="0"/>
                <a:ea typeface="+mn-ea"/>
                <a:cs typeface="+mn-cs"/>
              </a:rPr>
              <a:t>a</a:t>
            </a:r>
            <a:r>
              <a:rPr lang="en-US" sz="20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2000"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08123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681109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260506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74593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012572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411338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292065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2896627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3157108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717515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88960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517322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3300092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2233367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1034839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2021153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3138568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3620411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416302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883970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1891623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309255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33060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1779278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549884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296032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3805924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160651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1938886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858201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21817920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209239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181010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solidFill>
                  <a:srgbClr val="F89628"/>
                </a:solidFill>
                <a:latin typeface="Amazon Ember" panose="02000000000000000000" pitchFamily="2" charset="0"/>
                <a:ea typeface="Amazon Ember" panose="02000000000000000000" pitchFamily="2" charset="0"/>
              </a:rPr>
              <a:t>[Key Observations]</a:t>
            </a:r>
          </a:p>
          <a:p>
            <a:pPr marL="0" indent="0">
              <a:buNone/>
            </a:pPr>
            <a:endParaRPr lang="en-US" dirty="0"/>
          </a:p>
          <a:p>
            <a:pPr marL="0" indent="0">
              <a:buNone/>
            </a:pPr>
            <a:r>
              <a:rPr lang="en-US" b="1" dirty="0"/>
              <a:t>[Example]</a:t>
            </a:r>
          </a:p>
          <a:p>
            <a:pPr marL="0" indent="0">
              <a:buNone/>
            </a:pPr>
            <a:r>
              <a:rPr lang="en-US" dirty="0"/>
              <a:t>Strengths</a:t>
            </a:r>
          </a:p>
          <a:p>
            <a:pPr marL="228600" indent="-228600">
              <a:buAutoNum type="arabicPeriod"/>
            </a:pPr>
            <a:r>
              <a:rPr lang="en-US" dirty="0"/>
              <a:t>Strong Stakeholder buy-in</a:t>
            </a:r>
          </a:p>
          <a:p>
            <a:pPr marL="228600" indent="-228600">
              <a:buAutoNum type="arabicPeriod"/>
            </a:pPr>
            <a:r>
              <a:rPr lang="en-US" dirty="0"/>
              <a:t>Single threaded leader identified and in role to drive progress</a:t>
            </a:r>
          </a:p>
          <a:p>
            <a:pPr marL="228600" indent="-228600">
              <a:buAutoNum type="arabicPeriod"/>
            </a:pPr>
            <a:r>
              <a:rPr lang="en-US" dirty="0"/>
              <a:t>Migration Experience</a:t>
            </a:r>
          </a:p>
          <a:p>
            <a:pPr marL="228600" indent="-228600">
              <a:buAutoNum type="arabicPeriod"/>
            </a:pPr>
            <a:endParaRPr lang="en-US" dirty="0"/>
          </a:p>
          <a:p>
            <a:pPr marL="228600" indent="-228600">
              <a:buAutoNum type="arabicPeriod"/>
            </a:pPr>
            <a:endParaRPr lang="en-US" dirty="0"/>
          </a:p>
          <a:p>
            <a:pPr marL="0" indent="0">
              <a:buNone/>
            </a:pPr>
            <a:r>
              <a:rPr lang="en-US" dirty="0"/>
              <a:t>Weaknesses: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build out migration plan to drive energy and direction</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high-fidelity app data</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Need to define future roles and begin training </a:t>
            </a:r>
            <a:r>
              <a:rPr lang="en-US" dirty="0"/>
              <a:t> </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SLAs and OLAs aren’t well defined</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backup, patching, DR/BCP processes and standards</a:t>
            </a:r>
          </a:p>
          <a:p>
            <a:pPr marL="457200" indent="-457200">
              <a:spcAft>
                <a:spcPts val="2600"/>
              </a:spcAft>
              <a:buFont typeface="+mj-lt"/>
              <a:buAutoNum type="arabicPeriod"/>
            </a:pPr>
            <a:r>
              <a:rPr lang="en-US" sz="2000" dirty="0">
                <a:latin typeface="Amazon Ember" panose="02000000000000000000" pitchFamily="2" charset="0"/>
                <a:ea typeface="Amazon Ember" panose="02000000000000000000" pitchFamily="2" charset="0"/>
              </a:rPr>
              <a:t>Limited security control mapping and security automation</a:t>
            </a:r>
          </a:p>
          <a:p>
            <a:pPr marL="457200" indent="-457200">
              <a:spcAft>
                <a:spcPts val="2600"/>
              </a:spcAft>
              <a:buFont typeface="+mj-lt"/>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959796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3732312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1199133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1789865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90809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baseline="0" dirty="0">
                <a:solidFill>
                  <a:schemeClr val="tx1"/>
                </a:solidFill>
                <a:effectLst/>
                <a:latin typeface="Amazon Ember Regular" charset="0"/>
                <a:ea typeface="+mn-ea"/>
                <a:cs typeface="+mn-cs"/>
              </a:rPr>
              <a:t>PRIMARY MESSAGE: </a:t>
            </a:r>
            <a:endParaRPr lang="en-US" dirty="0"/>
          </a:p>
          <a:p>
            <a:r>
              <a:rPr lang="en-US" dirty="0"/>
              <a:t>Areas of focus should be addressed as soon as possible and dictate the structure of the next phase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12957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baseline="0" dirty="0">
                <a:solidFill>
                  <a:schemeClr val="tx1"/>
                </a:solidFill>
                <a:effectLst/>
                <a:latin typeface="Amazon Ember Regular" charset="0"/>
                <a:ea typeface="+mn-ea"/>
                <a:cs typeface="+mn-cs"/>
              </a:rPr>
              <a:t>PRIMARY MESSAGE: </a:t>
            </a:r>
            <a:endParaRPr lang="en-US" dirty="0"/>
          </a:p>
          <a:p>
            <a:r>
              <a:rPr lang="en-US" dirty="0"/>
              <a:t>Areas of focus should be addressed as soon as possible and dictate the structure of the next phase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311586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048002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2431414"/>
            <a:ext cx="7753199" cy="890115"/>
          </a:xfrm>
        </p:spPr>
        <p:txBody>
          <a:bodyPr wrap="square" anchor="t" anchorCtr="0"/>
          <a:lstStyle>
            <a:lvl1pPr algn="l">
              <a:defRPr sz="576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731517" y="3303271"/>
            <a:ext cx="7753198" cy="642637"/>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2065642"/>
            <a:ext cx="7772402" cy="291747"/>
          </a:xfrm>
        </p:spPr>
        <p:txBody>
          <a:bodyPr wrap="square"/>
          <a:lstStyle>
            <a:lvl1pPr marL="0" indent="0">
              <a:spcAft>
                <a:spcPts val="0"/>
              </a:spcAft>
              <a:buNone/>
              <a:defRPr sz="1440" b="1" i="0" cap="all" spc="36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379400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2" y="-4548147"/>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extBox 5"/>
          <p:cNvSpPr txBox="1"/>
          <p:nvPr userDrawn="1"/>
        </p:nvSpPr>
        <p:spPr>
          <a:xfrm>
            <a:off x="11897960" y="9767943"/>
            <a:ext cx="184731" cy="801438"/>
          </a:xfrm>
          <a:prstGeom prst="rect">
            <a:avLst/>
          </a:prstGeom>
          <a:noFill/>
        </p:spPr>
        <p:txBody>
          <a:bodyPr wrap="none" rtlCol="0">
            <a:spAutoFit/>
          </a:bodyPr>
          <a:lstStyle/>
          <a:p>
            <a:endParaRPr lang="en-US" sz="4608"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1"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4" y="7695477"/>
            <a:ext cx="7115490" cy="172355"/>
          </a:xfrm>
          <a:prstGeom prst="rect">
            <a:avLst/>
          </a:prstGeom>
          <a:noFill/>
        </p:spPr>
        <p:txBody>
          <a:bodyPr wrap="square" lIns="0" tIns="0" rIns="0" bIns="0" rtlCol="0">
            <a:spAutoFit/>
          </a:bodyPr>
          <a:lstStyle/>
          <a:p>
            <a:pPr marL="0" marR="0" indent="0" algn="l" defTabSz="731491"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a:t>
            </a:r>
          </a:p>
        </p:txBody>
      </p:sp>
    </p:spTree>
    <p:extLst>
      <p:ext uri="{BB962C8B-B14F-4D97-AF65-F5344CB8AC3E}">
        <p14:creationId xmlns:p14="http://schemas.microsoft.com/office/powerpoint/2010/main" val="314227051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A8CBDCF0-0860-5B44-BAD8-F7882326395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a:t>
            </a:r>
          </a:p>
        </p:txBody>
      </p:sp>
      <p:pic>
        <p:nvPicPr>
          <p:cNvPr id="4" name="Picture 3">
            <a:extLst>
              <a:ext uri="{FF2B5EF4-FFF2-40B4-BE49-F238E27FC236}">
                <a16:creationId xmlns:a16="http://schemas.microsoft.com/office/drawing/2014/main" id="{D4141151-DCC5-054A-96C2-2C89DE6B3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254724044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25577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2621280"/>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2621280"/>
          </a:xfrm>
          <a:prstGeom prst="rect">
            <a:avLst/>
          </a:prstGeom>
        </p:spPr>
        <p:txBody>
          <a:bodyPr/>
          <a:lstStyle>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1A1025BD-66EE-CB47-95FB-71C600437B3F}"/>
              </a:ext>
            </a:extLst>
          </p:cNvPr>
          <p:cNvSpPr>
            <a:spLocks noGrp="1"/>
          </p:cNvSpPr>
          <p:nvPr>
            <p:ph type="body" sz="quarter" idx="12"/>
          </p:nvPr>
        </p:nvSpPr>
        <p:spPr>
          <a:xfrm>
            <a:off x="7658100" y="4469803"/>
            <a:ext cx="6400800" cy="2621280"/>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a:extLst>
              <a:ext uri="{FF2B5EF4-FFF2-40B4-BE49-F238E27FC236}">
                <a16:creationId xmlns:a16="http://schemas.microsoft.com/office/drawing/2014/main" id="{3E770ECF-1C09-6F4C-BA98-A9B2C775B48B}"/>
              </a:ext>
            </a:extLst>
          </p:cNvPr>
          <p:cNvSpPr>
            <a:spLocks noGrp="1"/>
          </p:cNvSpPr>
          <p:nvPr>
            <p:ph type="body" sz="quarter" idx="13"/>
          </p:nvPr>
        </p:nvSpPr>
        <p:spPr>
          <a:xfrm>
            <a:off x="571500" y="4469803"/>
            <a:ext cx="6400800" cy="2621280"/>
          </a:xfrm>
          <a:prstGeom prst="rect">
            <a:avLst/>
          </a:prstGeom>
        </p:spPr>
        <p:txBody>
          <a:bodyPr/>
          <a:lstStyle>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7749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6588775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ull_Image_Cente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5057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2431414"/>
            <a:ext cx="7753199" cy="890115"/>
          </a:xfrm>
        </p:spPr>
        <p:txBody>
          <a:bodyPr wrap="square" anchor="t" anchorCtr="0"/>
          <a:lstStyle>
            <a:lvl1pPr algn="l">
              <a:defRPr sz="576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731517" y="3303271"/>
            <a:ext cx="7753198" cy="642637"/>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2065642"/>
            <a:ext cx="7772402" cy="291747"/>
          </a:xfrm>
        </p:spPr>
        <p:txBody>
          <a:bodyPr wrap="square"/>
          <a:lstStyle>
            <a:lvl1pPr marL="0" indent="0">
              <a:spcAft>
                <a:spcPts val="0"/>
              </a:spcAft>
              <a:buNone/>
              <a:defRPr sz="1440" b="1" i="0" cap="all" spc="36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3434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12/15/2022</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‹nº›</a:t>
            </a:fld>
            <a:endParaRPr lang="en-US" dirty="0"/>
          </a:p>
        </p:txBody>
      </p:sp>
    </p:spTree>
    <p:extLst>
      <p:ext uri="{BB962C8B-B14F-4D97-AF65-F5344CB8AC3E}">
        <p14:creationId xmlns:p14="http://schemas.microsoft.com/office/powerpoint/2010/main" val="33741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12/15/2022</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‹nº›</a:t>
            </a:fld>
            <a:endParaRPr lang="en-US" dirty="0"/>
          </a:p>
        </p:txBody>
      </p:sp>
    </p:spTree>
    <p:extLst>
      <p:ext uri="{BB962C8B-B14F-4D97-AF65-F5344CB8AC3E}">
        <p14:creationId xmlns:p14="http://schemas.microsoft.com/office/powerpoint/2010/main" val="2926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0" y="2057400"/>
            <a:ext cx="13167360" cy="3015890"/>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12/15/2022</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‹nº›</a:t>
            </a:fld>
            <a:endParaRPr lang="en-US" dirty="0"/>
          </a:p>
        </p:txBody>
      </p:sp>
    </p:spTree>
    <p:extLst>
      <p:ext uri="{BB962C8B-B14F-4D97-AF65-F5344CB8AC3E}">
        <p14:creationId xmlns:p14="http://schemas.microsoft.com/office/powerpoint/2010/main" val="9457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731520" y="3261643"/>
            <a:ext cx="9387840" cy="1706314"/>
          </a:xfrm>
        </p:spPr>
        <p:txBody>
          <a:bodyPr anchor="ctr" anchorCtr="0"/>
          <a:lstStyle>
            <a:lvl1pPr>
              <a:defRPr sz="576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12/15/2022</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‹nº›</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Tree>
    <p:extLst>
      <p:ext uri="{BB962C8B-B14F-4D97-AF65-F5344CB8AC3E}">
        <p14:creationId xmlns:p14="http://schemas.microsoft.com/office/powerpoint/2010/main" val="233274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844588"/>
            <a:ext cx="1203808" cy="720227"/>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742949" y="4364438"/>
            <a:ext cx="2377441" cy="424732"/>
          </a:xfrm>
        </p:spPr>
        <p:txBody>
          <a:bodyPr anchor="b" anchorCtr="0"/>
          <a:lstStyle>
            <a:lvl1pPr marL="0" indent="0">
              <a:buNone/>
              <a:defRPr sz="24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742949"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3303270" y="4364438"/>
            <a:ext cx="2377441" cy="424732"/>
          </a:xfrm>
        </p:spPr>
        <p:txBody>
          <a:bodyPr anchor="b" anchorCtr="0"/>
          <a:lstStyle>
            <a:lvl1pPr marL="0" indent="0">
              <a:buNone/>
              <a:defRPr sz="24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330327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5863590" y="4364438"/>
            <a:ext cx="2377441" cy="424732"/>
          </a:xfrm>
        </p:spPr>
        <p:txBody>
          <a:bodyPr anchor="b" anchorCtr="0"/>
          <a:lstStyle>
            <a:lvl1pPr marL="0" indent="0">
              <a:buNone/>
              <a:defRPr sz="24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586359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100519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4183380" y="3014845"/>
            <a:ext cx="8823960" cy="2169568"/>
          </a:xfrm>
          <a:prstGeom prst="rect">
            <a:avLst/>
          </a:prstGeom>
          <a:noFill/>
        </p:spPr>
        <p:txBody>
          <a:bodyPr wrap="square" rtlCol="0">
            <a:spAutoFit/>
          </a:bodyPr>
          <a:lstStyle/>
          <a:p>
            <a:pPr algn="l">
              <a:lnSpc>
                <a:spcPct val="80000"/>
              </a:lnSpc>
            </a:pPr>
            <a:r>
              <a:rPr lang="en-US" sz="7200" dirty="0">
                <a:latin typeface="+mj-lt"/>
              </a:rPr>
              <a:t>Do not use layouts after this slide.</a:t>
            </a:r>
            <a:br>
              <a:rPr lang="en-US" sz="7200" dirty="0">
                <a:latin typeface="+mj-lt"/>
              </a:rPr>
            </a:br>
            <a:r>
              <a:rPr lang="en-US" sz="2400" dirty="0">
                <a:latin typeface="+mj-lt"/>
              </a:rPr>
              <a:t>They are not part of the official template.</a:t>
            </a:r>
            <a:endParaRPr lang="en-US" sz="72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700" y="2537459"/>
            <a:ext cx="3154680" cy="315468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457199" y="7604760"/>
            <a:ext cx="5932170" cy="624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5" name="Rectangle 4">
            <a:extLst>
              <a:ext uri="{FF2B5EF4-FFF2-40B4-BE49-F238E27FC236}">
                <a16:creationId xmlns:a16="http://schemas.microsoft.com/office/drawing/2014/main" id="{F4A252AA-410C-4410-AE45-9D483892FCD8}"/>
              </a:ext>
            </a:extLst>
          </p:cNvPr>
          <p:cNvSpPr/>
          <p:nvPr userDrawn="1"/>
        </p:nvSpPr>
        <p:spPr>
          <a:xfrm>
            <a:off x="457199" y="196466"/>
            <a:ext cx="5932170" cy="624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Tree>
    <p:extLst>
      <p:ext uri="{BB962C8B-B14F-4D97-AF65-F5344CB8AC3E}">
        <p14:creationId xmlns:p14="http://schemas.microsoft.com/office/powerpoint/2010/main" val="148495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1" y="183898"/>
            <a:ext cx="125831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1"/>
            <a:ext cx="6400800" cy="576157"/>
          </a:xfrm>
          <a:prstGeom prst="rect">
            <a:avLst/>
          </a:prstGeom>
        </p:spPr>
        <p:txBody>
          <a:bodyPr/>
          <a:lstStyle/>
          <a:p>
            <a:r>
              <a:rPr lang="en-US" dirty="0"/>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2"/>
            <a:ext cx="6400800" cy="4642553"/>
          </a:xfrm>
          <a:prstGeom prst="rect">
            <a:avLst/>
          </a:prstGeom>
        </p:spPr>
        <p:txBody>
          <a:bodyPr/>
          <a:lstStyle>
            <a:lvl1pPr marL="0" marR="0" indent="0" algn="l" defTabSz="731491"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01261507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731520" y="1097282"/>
            <a:ext cx="13167360" cy="642637"/>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731520" y="2062780"/>
            <a:ext cx="13167360" cy="2644416"/>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1005840" y="8343901"/>
            <a:ext cx="3291840" cy="438150"/>
          </a:xfrm>
          <a:prstGeom prst="rect">
            <a:avLst/>
          </a:prstGeom>
        </p:spPr>
        <p:txBody>
          <a:bodyPr vert="horz" lIns="91440" tIns="45720" rIns="91440" bIns="45720" rtlCol="0" anchor="ctr"/>
          <a:lstStyle>
            <a:lvl1pPr algn="l">
              <a:defRPr sz="1080">
                <a:solidFill>
                  <a:schemeClr val="tx1">
                    <a:tint val="75000"/>
                  </a:schemeClr>
                </a:solidFill>
              </a:defRPr>
            </a:lvl1pPr>
          </a:lstStyle>
          <a:p>
            <a:fld id="{915C29CE-3041-7140-9BA9-DCB3249F163A}" type="datetime1">
              <a:rPr lang="en-US" smtClean="0"/>
              <a:t>12/15/2022</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846320" y="8343901"/>
            <a:ext cx="4937760" cy="438150"/>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10715040" y="7547401"/>
            <a:ext cx="3291840"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B4B8DE2-A4E8-46E4-8BBF-D75455EFF32C}" type="slidenum">
              <a:rPr lang="en-US" smtClean="0"/>
              <a:pPr/>
              <a:t>‹nº›</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Tree>
    <p:extLst>
      <p:ext uri="{BB962C8B-B14F-4D97-AF65-F5344CB8AC3E}">
        <p14:creationId xmlns:p14="http://schemas.microsoft.com/office/powerpoint/2010/main" val="2324025315"/>
      </p:ext>
    </p:extLst>
  </p:cSld>
  <p:clrMap bg1="dk1" tx1="lt1" bg2="dk2" tx2="lt2" accent1="accent1" accent2="accent2" accent3="accent3" accent4="accent4" accent5="accent5" accent6="accent6" hlink="hlink" folHlink="folHlink"/>
  <p:sldLayoutIdLst>
    <p:sldLayoutId id="2147483825" r:id="rId1"/>
    <p:sldLayoutId id="2147483827" r:id="rId2"/>
    <p:sldLayoutId id="2147483834" r:id="rId3"/>
    <p:sldLayoutId id="2147483837" r:id="rId4"/>
    <p:sldLayoutId id="2147483838" r:id="rId5"/>
    <p:sldLayoutId id="2147483856" r:id="rId6"/>
    <p:sldLayoutId id="2147483870" r:id="rId7"/>
    <p:sldLayoutId id="2147483880" r:id="rId8"/>
    <p:sldLayoutId id="2147483883" r:id="rId9"/>
    <p:sldLayoutId id="2147483884" r:id="rId10"/>
    <p:sldLayoutId id="2147483885" r:id="rId11"/>
    <p:sldLayoutId id="2147483886" r:id="rId12"/>
    <p:sldLayoutId id="2147483887" r:id="rId13"/>
    <p:sldLayoutId id="214748388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3840" b="1" i="0" kern="1200" baseline="0">
          <a:solidFill>
            <a:schemeClr val="tx1"/>
          </a:solidFill>
          <a:latin typeface="Amazon Ember Display" panose="020F0603020204020204" pitchFamily="34" charset="0"/>
          <a:ea typeface="+mj-ea"/>
          <a:cs typeface="+mj-cs"/>
        </a:defRPr>
      </a:lvl1pPr>
    </p:titleStyle>
    <p:body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3360" kern="1200" baseline="0">
          <a:solidFill>
            <a:schemeClr val="tx1"/>
          </a:solidFill>
          <a:latin typeface="Amazon Ember Display" panose="020F0603020204020204" pitchFamily="34" charset="0"/>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baseline="0">
          <a:solidFill>
            <a:schemeClr val="tx1"/>
          </a:solidFill>
          <a:latin typeface="Amazon Ember Display" panose="020F0603020204020204" pitchFamily="34" charset="0"/>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baseline="0">
          <a:solidFill>
            <a:schemeClr val="tx1"/>
          </a:solidFill>
          <a:latin typeface="Amazon Ember Display" panose="020F0603020204020204" pitchFamily="34" charset="0"/>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1"/>
          </a:solidFill>
          <a:latin typeface="Amazon Ember Display" panose="020F0603020204020204" pitchFamily="34" charset="0"/>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1"/>
          </a:solidFill>
          <a:latin typeface="Amazon Ember Display" panose="020F0603020204020204" pitchFamily="34"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chart" Target="../charts/chart11.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chart" Target="../charts/char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16.png"/><Relationship Id="rId7" Type="http://schemas.openxmlformats.org/officeDocument/2006/relationships/chart" Target="../charts/chart15.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chart" Target="../charts/chart14.xml"/><Relationship Id="rId5" Type="http://schemas.openxmlformats.org/officeDocument/2006/relationships/chart" Target="../charts/chart13.xml"/><Relationship Id="rId10" Type="http://schemas.openxmlformats.org/officeDocument/2006/relationships/chart" Target="../charts/chart18.xml"/><Relationship Id="rId4" Type="http://schemas.openxmlformats.org/officeDocument/2006/relationships/image" Target="../media/image17.svg"/><Relationship Id="rId9" Type="http://schemas.openxmlformats.org/officeDocument/2006/relationships/chart" Target="../charts/char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6.emf"/><Relationship Id="rId4" Type="http://schemas.openxmlformats.org/officeDocument/2006/relationships/image" Target="../media/image2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chart" Target="../charts/chart10.xml"/><Relationship Id="rId4" Type="http://schemas.openxmlformats.org/officeDocument/2006/relationships/image" Target="../media/image17.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731518" y="3015614"/>
            <a:ext cx="13784582" cy="1638013"/>
          </a:xfrm>
        </p:spPr>
        <p:txBody>
          <a:bodyPr/>
          <a:lstStyle/>
          <a:p>
            <a:r>
              <a:rPr lang="en-US" sz="5400" dirty="0"/>
              <a:t>Migration &amp; Modernization</a:t>
            </a:r>
            <a:br>
              <a:rPr lang="en-US" sz="5400" dirty="0"/>
            </a:br>
            <a:endParaRPr lang="en-US" sz="5400" dirty="0"/>
          </a:p>
        </p:txBody>
      </p:sp>
      <p:sp>
        <p:nvSpPr>
          <p:cNvPr id="7" name="TextBox 6">
            <a:extLst>
              <a:ext uri="{FF2B5EF4-FFF2-40B4-BE49-F238E27FC236}">
                <a16:creationId xmlns:a16="http://schemas.microsoft.com/office/drawing/2014/main" id="{BDC05D0F-7523-A94E-8245-6CC700EEBA81}"/>
              </a:ext>
            </a:extLst>
          </p:cNvPr>
          <p:cNvSpPr txBox="1"/>
          <p:nvPr/>
        </p:nvSpPr>
        <p:spPr>
          <a:xfrm>
            <a:off x="624839" y="2114003"/>
            <a:ext cx="11053648" cy="830997"/>
          </a:xfrm>
          <a:prstGeom prst="rect">
            <a:avLst/>
          </a:prstGeom>
          <a:noFill/>
        </p:spPr>
        <p:txBody>
          <a:bodyPr wrap="square" rtlCol="0">
            <a:spAutoFit/>
          </a:bodyPr>
          <a:lstStyle/>
          <a:p>
            <a:r>
              <a:rPr lang="en-US" sz="4800" dirty="0">
                <a:latin typeface="Amazon Ember Medium" panose="020B0603020204020204" pitchFamily="34" charset="0"/>
                <a:ea typeface="Amazon Ember Medium" panose="020B0603020204020204" pitchFamily="34" charset="0"/>
                <a:cs typeface="Amazon Ember Medium" panose="020B0603020204020204" pitchFamily="34" charset="0"/>
              </a:rPr>
              <a:t>Black Belt  2022</a:t>
            </a:r>
          </a:p>
        </p:txBody>
      </p:sp>
      <p:sp>
        <p:nvSpPr>
          <p:cNvPr id="13" name="TextBox 12">
            <a:extLst>
              <a:ext uri="{FF2B5EF4-FFF2-40B4-BE49-F238E27FC236}">
                <a16:creationId xmlns:a16="http://schemas.microsoft.com/office/drawing/2014/main" id="{A91C3C1B-64A0-C341-A85E-E4E90F254192}"/>
              </a:ext>
            </a:extLst>
          </p:cNvPr>
          <p:cNvSpPr txBox="1"/>
          <p:nvPr/>
        </p:nvSpPr>
        <p:spPr>
          <a:xfrm>
            <a:off x="624839" y="5468709"/>
            <a:ext cx="5770884" cy="707886"/>
          </a:xfrm>
          <a:prstGeom prst="rect">
            <a:avLst/>
          </a:prstGeom>
          <a:noFill/>
        </p:spPr>
        <p:txBody>
          <a:bodyPr wrap="square" rtlCol="0">
            <a:sp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Fabiano Henrique Alves</a:t>
            </a:r>
            <a:endParaRPr lang="en-US" sz="4000" dirty="0"/>
          </a:p>
        </p:txBody>
      </p:sp>
    </p:spTree>
    <p:extLst>
      <p:ext uri="{BB962C8B-B14F-4D97-AF65-F5344CB8AC3E}">
        <p14:creationId xmlns:p14="http://schemas.microsoft.com/office/powerpoint/2010/main" val="17149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435B-647D-7748-807B-2A57983B3A71}"/>
              </a:ext>
            </a:extLst>
          </p:cNvPr>
          <p:cNvSpPr>
            <a:spLocks noGrp="1"/>
          </p:cNvSpPr>
          <p:nvPr>
            <p:ph type="title" idx="4294967295"/>
          </p:nvPr>
        </p:nvSpPr>
        <p:spPr>
          <a:xfrm>
            <a:off x="806825" y="161160"/>
            <a:ext cx="12571413" cy="871538"/>
          </a:xfrm>
        </p:spPr>
        <p:txBody>
          <a:bodyPr/>
          <a:lstStyle/>
          <a:p>
            <a:r>
              <a:rPr lang="en-US" sz="3600" dirty="0"/>
              <a:t>MRA Areas of Focus</a:t>
            </a:r>
          </a:p>
        </p:txBody>
      </p:sp>
      <p:sp>
        <p:nvSpPr>
          <p:cNvPr id="13" name="Isosceles Triangle 12">
            <a:extLst>
              <a:ext uri="{FF2B5EF4-FFF2-40B4-BE49-F238E27FC236}">
                <a16:creationId xmlns:a16="http://schemas.microsoft.com/office/drawing/2014/main" id="{9B4E45E6-CF32-452F-94B5-DB43174F9F3D}"/>
              </a:ext>
            </a:extLst>
          </p:cNvPr>
          <p:cNvSpPr/>
          <p:nvPr/>
        </p:nvSpPr>
        <p:spPr>
          <a:xfrm rot="5400000">
            <a:off x="7297719" y="2394313"/>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4" name="Rectangle 13">
            <a:extLst>
              <a:ext uri="{FF2B5EF4-FFF2-40B4-BE49-F238E27FC236}">
                <a16:creationId xmlns:a16="http://schemas.microsoft.com/office/drawing/2014/main" id="{1B322A36-69CA-4D39-9322-FBA76713AE40}"/>
              </a:ext>
            </a:extLst>
          </p:cNvPr>
          <p:cNvSpPr/>
          <p:nvPr/>
        </p:nvSpPr>
        <p:spPr>
          <a:xfrm>
            <a:off x="7675719" y="1728313"/>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You're already excelling in the Landing Zone dimension. Keep up the great work!</a:t>
            </a:r>
          </a:p>
        </p:txBody>
      </p:sp>
      <p:sp>
        <p:nvSpPr>
          <p:cNvPr id="15" name="Rectangle 14">
            <a:extLst>
              <a:ext uri="{FF2B5EF4-FFF2-40B4-BE49-F238E27FC236}">
                <a16:creationId xmlns:a16="http://schemas.microsoft.com/office/drawing/2014/main" id="{6DFBDFE9-122E-4EEE-A7B8-AA048D1F4819}"/>
              </a:ext>
            </a:extLst>
          </p:cNvPr>
          <p:cNvSpPr/>
          <p:nvPr/>
        </p:nvSpPr>
        <p:spPr>
          <a:xfrm>
            <a:off x="7675719" y="3394800"/>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Put emphasis on improving the Migration Process &amp; Experience dimension to ensure you're well-prepared for a steady and successful cloud migration.</a:t>
            </a:r>
          </a:p>
        </p:txBody>
      </p:sp>
      <p:sp>
        <p:nvSpPr>
          <p:cNvPr id="17" name="Isosceles Triangle 16">
            <a:extLst>
              <a:ext uri="{FF2B5EF4-FFF2-40B4-BE49-F238E27FC236}">
                <a16:creationId xmlns:a16="http://schemas.microsoft.com/office/drawing/2014/main" id="{5D84921F-FEE4-47B3-868D-DEB4CAD983FA}"/>
              </a:ext>
            </a:extLst>
          </p:cNvPr>
          <p:cNvSpPr/>
          <p:nvPr/>
        </p:nvSpPr>
        <p:spPr>
          <a:xfrm rot="5400000">
            <a:off x="7297719" y="4060800"/>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6" name="Rectangle 15">
            <a:extLst>
              <a:ext uri="{FF2B5EF4-FFF2-40B4-BE49-F238E27FC236}">
                <a16:creationId xmlns:a16="http://schemas.microsoft.com/office/drawing/2014/main" id="{9AF643C8-9DC6-4CC3-B244-BA97ACC75B0E}"/>
              </a:ext>
            </a:extLst>
          </p:cNvPr>
          <p:cNvSpPr/>
          <p:nvPr/>
        </p:nvSpPr>
        <p:spPr>
          <a:xfrm>
            <a:off x="7675719" y="5061287"/>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Furthermore, be deliberate in boosting your capabilities in the Security &amp; Compliance dimension.</a:t>
            </a:r>
          </a:p>
        </p:txBody>
      </p:sp>
      <p:sp>
        <p:nvSpPr>
          <p:cNvPr id="18" name="Isosceles Triangle 17">
            <a:extLst>
              <a:ext uri="{FF2B5EF4-FFF2-40B4-BE49-F238E27FC236}">
                <a16:creationId xmlns:a16="http://schemas.microsoft.com/office/drawing/2014/main" id="{F13D51D4-0564-4E60-BE9B-2F6DA1AE6C4C}"/>
              </a:ext>
            </a:extLst>
          </p:cNvPr>
          <p:cNvSpPr/>
          <p:nvPr/>
        </p:nvSpPr>
        <p:spPr>
          <a:xfrm rot="5400000">
            <a:off x="7297719" y="5727287"/>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21" name="Rectangle 20">
            <a:extLst>
              <a:ext uri="{FF2B5EF4-FFF2-40B4-BE49-F238E27FC236}">
                <a16:creationId xmlns:a16="http://schemas.microsoft.com/office/drawing/2014/main" id="{85FF3706-84DB-CD47-AF41-AF9625822958}"/>
              </a:ext>
            </a:extLst>
          </p:cNvPr>
          <p:cNvSpPr/>
          <p:nvPr/>
        </p:nvSpPr>
        <p:spPr>
          <a:xfrm>
            <a:off x="7164596" y="1138555"/>
            <a:ext cx="6006135" cy="430887"/>
          </a:xfrm>
          <a:prstGeom prst="rect">
            <a:avLst/>
          </a:prstGeom>
        </p:spPr>
        <p:txBody>
          <a:bodyPr wrap="square">
            <a:spAutoFit/>
          </a:bodyPr>
          <a:lstStyle/>
          <a:p>
            <a:r>
              <a:rPr lang="en-US" sz="2200" dirty="0">
                <a:solidFill>
                  <a:srgbClr val="FF9900"/>
                </a:solidFill>
                <a:latin typeface="Amazon Ember" panose="02000000000000000000" pitchFamily="2" charset="0"/>
                <a:ea typeface="Amazon Ember" panose="02000000000000000000" pitchFamily="2" charset="0"/>
              </a:rPr>
              <a:t>AWS identified preliminary areas of focus</a:t>
            </a:r>
          </a:p>
        </p:txBody>
      </p:sp>
      <p:sp>
        <p:nvSpPr>
          <p:cNvPr id="22" name="Content Placeholder 1">
            <a:extLst>
              <a:ext uri="{FF2B5EF4-FFF2-40B4-BE49-F238E27FC236}">
                <a16:creationId xmlns:a16="http://schemas.microsoft.com/office/drawing/2014/main" id="{0CAAE51B-856B-274D-9B02-1261508DC128}"/>
              </a:ext>
            </a:extLst>
          </p:cNvPr>
          <p:cNvSpPr txBox="1">
            <a:spLocks/>
          </p:cNvSpPr>
          <p:nvPr/>
        </p:nvSpPr>
        <p:spPr>
          <a:xfrm>
            <a:off x="806825" y="1153074"/>
            <a:ext cx="5469102" cy="769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9900"/>
                </a:solidFill>
                <a:latin typeface="Amazon Ember" panose="02000000000000000000" pitchFamily="2" charset="0"/>
                <a:ea typeface="Amazon Ember" panose="02000000000000000000" pitchFamily="2" charset="0"/>
              </a:rPr>
              <a:t>Mobilize Workstream Readiness</a:t>
            </a:r>
          </a:p>
          <a:p>
            <a:pPr marL="0" indent="0">
              <a:buNone/>
            </a:pPr>
            <a:r>
              <a:rPr lang="en-US" sz="2200" dirty="0">
                <a:solidFill>
                  <a:srgbClr val="FF9900"/>
                </a:solidFill>
                <a:latin typeface="Amazon Ember" panose="02000000000000000000" pitchFamily="2" charset="0"/>
                <a:ea typeface="Amazon Ember" panose="02000000000000000000" pitchFamily="2" charset="0"/>
              </a:rPr>
              <a:t>Radar Chart</a:t>
            </a:r>
          </a:p>
        </p:txBody>
      </p:sp>
      <p:graphicFrame>
        <p:nvGraphicFramePr>
          <p:cNvPr id="25" name="Chart 24"/>
          <p:cNvGraphicFramePr>
            <a:graphicFrameLocks noGrp="1"/>
          </p:cNvGraphicFramePr>
          <p:nvPr/>
        </p:nvGraphicFramePr>
        <p:xfrm>
          <a:off x="555336" y="2159489"/>
          <a:ext cx="5469102" cy="50084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922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731518" y="3015614"/>
            <a:ext cx="13784582" cy="1638013"/>
          </a:xfrm>
        </p:spPr>
        <p:txBody>
          <a:bodyPr/>
          <a:lstStyle/>
          <a:p>
            <a:r>
              <a:rPr lang="en-US" sz="5400" dirty="0"/>
              <a:t>Migration Readiness Assessment (MRA)</a:t>
            </a:r>
            <a:br>
              <a:rPr lang="en-US" sz="5400" dirty="0"/>
            </a:br>
            <a:endParaRPr lang="en-US" sz="5400" dirty="0"/>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731516" y="3887471"/>
            <a:ext cx="12057383" cy="757130"/>
          </a:xfrm>
        </p:spPr>
        <p:txBody>
          <a:bodyPr/>
          <a:lstStyle/>
          <a:p>
            <a:r>
              <a:rPr lang="en-US" sz="4800" dirty="0"/>
              <a:t>Detailed Results Review</a:t>
            </a:r>
            <a:endParaRPr lang="en-US" dirty="0"/>
          </a:p>
        </p:txBody>
      </p:sp>
      <p:sp>
        <p:nvSpPr>
          <p:cNvPr id="7" name="TextBox 6">
            <a:extLst>
              <a:ext uri="{FF2B5EF4-FFF2-40B4-BE49-F238E27FC236}">
                <a16:creationId xmlns:a16="http://schemas.microsoft.com/office/drawing/2014/main" id="{BDC05D0F-7523-A94E-8245-6CC700EEBA81}"/>
              </a:ext>
            </a:extLst>
          </p:cNvPr>
          <p:cNvSpPr txBox="1"/>
          <p:nvPr/>
        </p:nvSpPr>
        <p:spPr>
          <a:xfrm>
            <a:off x="624839" y="2114003"/>
            <a:ext cx="11053648" cy="830997"/>
          </a:xfrm>
          <a:prstGeom prst="rect">
            <a:avLst/>
          </a:prstGeom>
          <a:noFill/>
        </p:spPr>
        <p:txBody>
          <a:bodyPr wrap="square" rtlCol="0">
            <a:spAutoFit/>
          </a:bodyPr>
          <a:lstStyle/>
          <a:p>
            <a:r>
              <a:rPr lang="en-US" sz="4800" dirty="0">
                <a:latin typeface="Amazon Ember Medium" panose="020B0603020204020204" pitchFamily="34" charset="0"/>
                <a:ea typeface="Amazon Ember Medium" panose="020B0603020204020204" pitchFamily="34" charset="0"/>
                <a:cs typeface="Amazon Ember Medium" panose="020B0603020204020204" pitchFamily="34" charset="0"/>
              </a:rPr>
              <a:t>ACME_BB</a:t>
            </a:r>
          </a:p>
        </p:txBody>
      </p:sp>
      <p:sp>
        <p:nvSpPr>
          <p:cNvPr id="11" name="TextBox 10">
            <a:extLst>
              <a:ext uri="{FF2B5EF4-FFF2-40B4-BE49-F238E27FC236}">
                <a16:creationId xmlns:a16="http://schemas.microsoft.com/office/drawing/2014/main" id="{EFA703A8-48B0-8147-B6FE-DDB5262D0306}"/>
              </a:ext>
            </a:extLst>
          </p:cNvPr>
          <p:cNvSpPr txBox="1"/>
          <p:nvPr/>
        </p:nvSpPr>
        <p:spPr>
          <a:xfrm>
            <a:off x="731516" y="5525484"/>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Amazon Web Services </a:t>
            </a:r>
            <a:endParaRPr lang="en-US" sz="1667" dirty="0"/>
          </a:p>
        </p:txBody>
      </p:sp>
      <p:sp>
        <p:nvSpPr>
          <p:cNvPr id="12" name="TextBox 11">
            <a:extLst>
              <a:ext uri="{FF2B5EF4-FFF2-40B4-BE49-F238E27FC236}">
                <a16:creationId xmlns:a16="http://schemas.microsoft.com/office/drawing/2014/main" id="{BF9E514E-54CA-1C42-B3C9-538A1217521D}"/>
              </a:ext>
            </a:extLst>
          </p:cNvPr>
          <p:cNvSpPr txBox="1"/>
          <p:nvPr/>
        </p:nvSpPr>
        <p:spPr>
          <a:xfrm>
            <a:off x="731516" y="6130131"/>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Tue Nov 22 2022</a:t>
            </a:r>
            <a:endParaRPr lang="en-US" sz="1667" dirty="0"/>
          </a:p>
        </p:txBody>
      </p:sp>
      <p:sp>
        <p:nvSpPr>
          <p:cNvPr id="13" name="TextBox 12">
            <a:extLst>
              <a:ext uri="{FF2B5EF4-FFF2-40B4-BE49-F238E27FC236}">
                <a16:creationId xmlns:a16="http://schemas.microsoft.com/office/drawing/2014/main" id="{A91C3C1B-64A0-C341-A85E-E4E90F254192}"/>
              </a:ext>
            </a:extLst>
          </p:cNvPr>
          <p:cNvSpPr txBox="1"/>
          <p:nvPr/>
        </p:nvSpPr>
        <p:spPr>
          <a:xfrm>
            <a:off x="731516" y="6560339"/>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Fabiano Alves</a:t>
            </a:r>
            <a:endParaRPr lang="en-US" sz="1667" dirty="0"/>
          </a:p>
        </p:txBody>
      </p:sp>
    </p:spTree>
    <p:extLst>
      <p:ext uri="{BB962C8B-B14F-4D97-AF65-F5344CB8AC3E}">
        <p14:creationId xmlns:p14="http://schemas.microsoft.com/office/powerpoint/2010/main" val="26879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3973"/>
            <a:ext cx="12593638" cy="871538"/>
          </a:xfrm>
        </p:spPr>
        <p:txBody>
          <a:bodyPr/>
          <a:lstStyle/>
          <a:p>
            <a:r>
              <a:rPr lang="en-US" sz="3600" dirty="0"/>
              <a:t>Agenda</a:t>
            </a:r>
          </a:p>
        </p:txBody>
      </p:sp>
      <p:sp>
        <p:nvSpPr>
          <p:cNvPr id="4" name="Text Placeholder 3"/>
          <p:cNvSpPr>
            <a:spLocks noGrp="1"/>
          </p:cNvSpPr>
          <p:nvPr>
            <p:ph type="body" sz="quarter" idx="4294967295"/>
          </p:nvPr>
        </p:nvSpPr>
        <p:spPr>
          <a:xfrm>
            <a:off x="551222" y="1442234"/>
            <a:ext cx="6400800" cy="2652008"/>
          </a:xfrm>
        </p:spPr>
        <p:txBody>
          <a:bodyPr/>
          <a:lstStyle/>
          <a:p>
            <a:endParaRPr lang="en-US" sz="2000" dirty="0"/>
          </a:p>
          <a:p>
            <a:pPr marL="457200" indent="-457200">
              <a:buFontTx/>
              <a:buAutoNum type="arabicParenR"/>
            </a:pPr>
            <a:r>
              <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Mobilize your Organization</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Tree>
    <p:extLst>
      <p:ext uri="{BB962C8B-B14F-4D97-AF65-F5344CB8AC3E}">
        <p14:creationId xmlns:p14="http://schemas.microsoft.com/office/powerpoint/2010/main" val="16104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61D3-3556-5943-A3B9-A944E133ABBC}"/>
              </a:ext>
            </a:extLst>
          </p:cNvPr>
          <p:cNvSpPr>
            <a:spLocks noGrp="1"/>
          </p:cNvSpPr>
          <p:nvPr>
            <p:ph type="title" idx="4294967295"/>
          </p:nvPr>
        </p:nvSpPr>
        <p:spPr>
          <a:xfrm>
            <a:off x="467654" y="208587"/>
            <a:ext cx="12571413" cy="871537"/>
          </a:xfrm>
        </p:spPr>
        <p:txBody>
          <a:bodyPr/>
          <a:lstStyle/>
          <a:p>
            <a:r>
              <a:rPr lang="en-US" sz="3600" dirty="0"/>
              <a:t>MRA Executive Summary</a:t>
            </a:r>
          </a:p>
        </p:txBody>
      </p:sp>
      <p:sp>
        <p:nvSpPr>
          <p:cNvPr id="7" name="Text Placeholder 3">
            <a:extLst>
              <a:ext uri="{FF2B5EF4-FFF2-40B4-BE49-F238E27FC236}">
                <a16:creationId xmlns:a16="http://schemas.microsoft.com/office/drawing/2014/main" id="{9E5D7A43-2762-C140-898A-B4FD2E1132C1}"/>
              </a:ext>
            </a:extLst>
          </p:cNvPr>
          <p:cNvSpPr txBox="1">
            <a:spLocks/>
          </p:cNvSpPr>
          <p:nvPr/>
        </p:nvSpPr>
        <p:spPr>
          <a:xfrm>
            <a:off x="467654" y="917342"/>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Strategy and Desired Outcomes</a:t>
            </a:r>
          </a:p>
        </p:txBody>
      </p:sp>
      <p:sp>
        <p:nvSpPr>
          <p:cNvPr id="56" name="Text Placeholder 3">
            <a:extLst>
              <a:ext uri="{FF2B5EF4-FFF2-40B4-BE49-F238E27FC236}">
                <a16:creationId xmlns:a16="http://schemas.microsoft.com/office/drawing/2014/main" id="{24560061-A23B-654A-8AB9-95A98B2F1380}"/>
              </a:ext>
            </a:extLst>
          </p:cNvPr>
          <p:cNvSpPr txBox="1">
            <a:spLocks/>
          </p:cNvSpPr>
          <p:nvPr/>
        </p:nvSpPr>
        <p:spPr>
          <a:xfrm>
            <a:off x="8712671" y="943824"/>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MRA Objectives</a:t>
            </a:r>
          </a:p>
        </p:txBody>
      </p:sp>
      <p:cxnSp>
        <p:nvCxnSpPr>
          <p:cNvPr id="57" name="Straight Connector 56">
            <a:extLst>
              <a:ext uri="{FF2B5EF4-FFF2-40B4-BE49-F238E27FC236}">
                <a16:creationId xmlns:a16="http://schemas.microsoft.com/office/drawing/2014/main" id="{58B927D7-D247-3B43-995A-D7386579BCE5}"/>
              </a:ext>
            </a:extLst>
          </p:cNvPr>
          <p:cNvCxnSpPr>
            <a:cxnSpLocks/>
          </p:cNvCxnSpPr>
          <p:nvPr/>
        </p:nvCxnSpPr>
        <p:spPr>
          <a:xfrm flipH="1" flipV="1">
            <a:off x="551915" y="1237717"/>
            <a:ext cx="6643171" cy="2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6E84BCA-F4EB-5C4B-A0DE-801A88F8E228}"/>
              </a:ext>
            </a:extLst>
          </p:cNvPr>
          <p:cNvCxnSpPr>
            <a:cxnSpLocks/>
          </p:cNvCxnSpPr>
          <p:nvPr/>
        </p:nvCxnSpPr>
        <p:spPr>
          <a:xfrm flipH="1" flipV="1">
            <a:off x="8815929" y="1270074"/>
            <a:ext cx="5136045" cy="1547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C2F81A8E-EA21-1F49-886D-ACB964644F9C}"/>
              </a:ext>
            </a:extLst>
          </p:cNvPr>
          <p:cNvSpPr txBox="1">
            <a:spLocks/>
          </p:cNvSpPr>
          <p:nvPr/>
        </p:nvSpPr>
        <p:spPr>
          <a:xfrm>
            <a:off x="1708074" y="3783450"/>
            <a:ext cx="4047927"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Strength</a:t>
            </a:r>
          </a:p>
        </p:txBody>
      </p:sp>
      <p:sp>
        <p:nvSpPr>
          <p:cNvPr id="53" name="Text Placeholder 3">
            <a:extLst>
              <a:ext uri="{FF2B5EF4-FFF2-40B4-BE49-F238E27FC236}">
                <a16:creationId xmlns:a16="http://schemas.microsoft.com/office/drawing/2014/main" id="{7E55BAC6-1AE6-524A-8C8C-8A64EDD01244}"/>
              </a:ext>
            </a:extLst>
          </p:cNvPr>
          <p:cNvSpPr txBox="1">
            <a:spLocks/>
          </p:cNvSpPr>
          <p:nvPr/>
        </p:nvSpPr>
        <p:spPr>
          <a:xfrm>
            <a:off x="11473809" y="3813638"/>
            <a:ext cx="1881973" cy="4001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rgbClr val="FF9900"/>
                </a:solidFill>
              </a:rPr>
              <a:t>Gaps</a:t>
            </a:r>
          </a:p>
        </p:txBody>
      </p:sp>
      <p:grpSp>
        <p:nvGrpSpPr>
          <p:cNvPr id="58" name="Group 57">
            <a:extLst>
              <a:ext uri="{FF2B5EF4-FFF2-40B4-BE49-F238E27FC236}">
                <a16:creationId xmlns:a16="http://schemas.microsoft.com/office/drawing/2014/main" id="{1F48E506-EAFB-E24F-86DF-7C0571F10FD7}"/>
              </a:ext>
            </a:extLst>
          </p:cNvPr>
          <p:cNvGrpSpPr/>
          <p:nvPr/>
        </p:nvGrpSpPr>
        <p:grpSpPr>
          <a:xfrm>
            <a:off x="1297678" y="3808480"/>
            <a:ext cx="259092" cy="259092"/>
            <a:chOff x="6678273" y="4879632"/>
            <a:chExt cx="335601" cy="335601"/>
          </a:xfrm>
        </p:grpSpPr>
        <p:sp>
          <p:nvSpPr>
            <p:cNvPr id="59" name="Oval 58">
              <a:extLst>
                <a:ext uri="{FF2B5EF4-FFF2-40B4-BE49-F238E27FC236}">
                  <a16:creationId xmlns:a16="http://schemas.microsoft.com/office/drawing/2014/main" id="{CCB30246-94FE-AB4E-B512-A88CF11821B6}"/>
                </a:ext>
              </a:extLst>
            </p:cNvPr>
            <p:cNvSpPr/>
            <p:nvPr/>
          </p:nvSpPr>
          <p:spPr>
            <a:xfrm>
              <a:off x="6678273" y="4879632"/>
              <a:ext cx="335601" cy="335601"/>
            </a:xfrm>
            <a:prstGeom prst="ellipse">
              <a:avLst/>
            </a:prstGeom>
            <a:solidFill>
              <a:srgbClr val="F8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9D64957D-9402-9F49-86F5-3351945F2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096" y="4962455"/>
              <a:ext cx="169954" cy="169954"/>
            </a:xfrm>
            <a:prstGeom prst="rect">
              <a:avLst/>
            </a:prstGeom>
          </p:spPr>
        </p:pic>
      </p:grpSp>
      <p:grpSp>
        <p:nvGrpSpPr>
          <p:cNvPr id="62" name="Group 61">
            <a:extLst>
              <a:ext uri="{FF2B5EF4-FFF2-40B4-BE49-F238E27FC236}">
                <a16:creationId xmlns:a16="http://schemas.microsoft.com/office/drawing/2014/main" id="{D5E1DBCD-0462-C84D-B359-29F7D5ED08C4}"/>
              </a:ext>
            </a:extLst>
          </p:cNvPr>
          <p:cNvGrpSpPr/>
          <p:nvPr/>
        </p:nvGrpSpPr>
        <p:grpSpPr>
          <a:xfrm>
            <a:off x="10933867" y="3849722"/>
            <a:ext cx="259092" cy="259092"/>
            <a:chOff x="7265072" y="4879632"/>
            <a:chExt cx="335601" cy="335601"/>
          </a:xfrm>
        </p:grpSpPr>
        <p:sp>
          <p:nvSpPr>
            <p:cNvPr id="63" name="Oval 62">
              <a:extLst>
                <a:ext uri="{FF2B5EF4-FFF2-40B4-BE49-F238E27FC236}">
                  <a16:creationId xmlns:a16="http://schemas.microsoft.com/office/drawing/2014/main" id="{95AD1B93-D8A4-7747-B331-AE4A5BA6A5C9}"/>
                </a:ext>
              </a:extLst>
            </p:cNvPr>
            <p:cNvSpPr/>
            <p:nvPr/>
          </p:nvSpPr>
          <p:spPr>
            <a:xfrm>
              <a:off x="7265072" y="4879632"/>
              <a:ext cx="335601" cy="335601"/>
            </a:xfrm>
            <a:prstGeom prst="ellipse">
              <a:avLst/>
            </a:prstGeom>
            <a:solidFill>
              <a:srgbClr val="F8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7D25E4EE-F352-AB44-8CEE-94D90DDD7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737" y="4962455"/>
              <a:ext cx="176269" cy="176269"/>
            </a:xfrm>
            <a:prstGeom prst="rect">
              <a:avLst/>
            </a:prstGeom>
          </p:spPr>
        </p:pic>
      </p:grpSp>
      <p:sp>
        <p:nvSpPr>
          <p:cNvPr id="3" name="Rectangle 2">
            <a:extLst>
              <a:ext uri="{FF2B5EF4-FFF2-40B4-BE49-F238E27FC236}">
                <a16:creationId xmlns:a16="http://schemas.microsoft.com/office/drawing/2014/main" id="{26002C92-F55E-AB48-A6B2-E51C95FC4A5B}"/>
              </a:ext>
            </a:extLst>
          </p:cNvPr>
          <p:cNvSpPr/>
          <p:nvPr/>
        </p:nvSpPr>
        <p:spPr>
          <a:xfrm>
            <a:off x="467654" y="1242972"/>
            <a:ext cx="6675120" cy="2308324"/>
          </a:xfrm>
          <a:prstGeom prst="rect">
            <a:avLst/>
          </a:prstGeom>
        </p:spPr>
        <p:txBody>
          <a:bodyPr wrap="square">
            <a:spAutoFit/>
          </a:bodyPr>
          <a:lstStyle/>
          <a:p>
            <a:r>
              <a:rPr lang="en-US" sz="1600" dirty="0"/>
              <a:t>A ACME busca ganhar agilidade e mais inovação nos negócios enquanto melhora a governança e o gerenciamento de suas cargas de trabalho. </a:t>
            </a:r>
            <a:r>
              <a:rPr lang="en-US" sz="1600" dirty="0" err="1"/>
              <a:t>Devido</a:t>
            </a:r>
            <a:r>
              <a:rPr lang="en-US" sz="1600" dirty="0"/>
              <a:t> às pressões do mercado, eles estão tentando se reinventar e se concentrar em aprimorar a experiência do cliente por meio da expansão de seus produtos e serviços para atrair um público mais jovem.
O escopo está focado no ambiente Windows/Linux, pois a ACME gostaria de reduzir a o seu Data Center em 80% nos próximos 2 anos. A ACME também busca ganhar agilidade e mais inovação nos negócios enquanto melhora a governança e o gerenciamento de suas cargas de trabalho. </a:t>
            </a:r>
          </a:p>
        </p:txBody>
      </p:sp>
      <p:sp>
        <p:nvSpPr>
          <p:cNvPr id="24" name="Rectangle 23">
            <a:extLst>
              <a:ext uri="{FF2B5EF4-FFF2-40B4-BE49-F238E27FC236}">
                <a16:creationId xmlns:a16="http://schemas.microsoft.com/office/drawing/2014/main" id="{AD03E764-E8E1-614D-8E71-C7CE7416DE36}"/>
              </a:ext>
            </a:extLst>
          </p:cNvPr>
          <p:cNvSpPr/>
          <p:nvPr/>
        </p:nvSpPr>
        <p:spPr>
          <a:xfrm>
            <a:off x="8712671" y="1285553"/>
            <a:ext cx="5120640" cy="1815882"/>
          </a:xfrm>
          <a:prstGeom prst="rect">
            <a:avLst/>
          </a:prstGeom>
        </p:spPr>
        <p:txBody>
          <a:bodyPr wrap="square">
            <a:spAutoFit/>
          </a:bodyPr>
          <a:lstStyle/>
          <a:p>
            <a:r>
              <a:rPr lang="en-US" sz="1600" dirty="0"/>
              <a:t>O objetivo desse relatório é determinar o nível de compromisso e competência do cliente em ter uma jornada para a núvem AWS, formar um envolvimento mais profundo e criar uma estratégia de migração prática, identificar áreas em que o cliente já tem recursos sólidos e onde é necessário um desenvolvimento adicional para migrar em escala.</a:t>
            </a:r>
          </a:p>
        </p:txBody>
      </p:sp>
      <p:sp>
        <p:nvSpPr>
          <p:cNvPr id="25" name="Rectangle 24">
            <a:extLst>
              <a:ext uri="{FF2B5EF4-FFF2-40B4-BE49-F238E27FC236}">
                <a16:creationId xmlns:a16="http://schemas.microsoft.com/office/drawing/2014/main" id="{0B10F103-5947-964C-BE9E-D337145ECDAD}"/>
              </a:ext>
            </a:extLst>
          </p:cNvPr>
          <p:cNvSpPr/>
          <p:nvPr/>
        </p:nvSpPr>
        <p:spPr>
          <a:xfrm>
            <a:off x="551916" y="4332382"/>
            <a:ext cx="3855962" cy="338554"/>
          </a:xfrm>
          <a:prstGeom prst="rect">
            <a:avLst/>
          </a:prstGeom>
        </p:spPr>
        <p:txBody>
          <a:bodyPr wrap="square">
            <a:spAutoFit/>
          </a:bodyPr>
          <a:lstStyle/>
          <a:p>
            <a:r>
              <a:rPr lang="en-US" sz="1600" dirty="0"/>
              <a:t>Managed Service Provider Identified</a:t>
            </a:r>
          </a:p>
        </p:txBody>
      </p:sp>
      <p:sp>
        <p:nvSpPr>
          <p:cNvPr id="27" name="Rectangle 26">
            <a:extLst>
              <a:ext uri="{FF2B5EF4-FFF2-40B4-BE49-F238E27FC236}">
                <a16:creationId xmlns:a16="http://schemas.microsoft.com/office/drawing/2014/main" id="{3E58B4A6-81C5-BB46-B49B-ECF339DDB508}"/>
              </a:ext>
            </a:extLst>
          </p:cNvPr>
          <p:cNvSpPr/>
          <p:nvPr/>
        </p:nvSpPr>
        <p:spPr>
          <a:xfrm>
            <a:off x="563636" y="5019091"/>
            <a:ext cx="3855962" cy="338554"/>
          </a:xfrm>
          <a:prstGeom prst="rect">
            <a:avLst/>
          </a:prstGeom>
        </p:spPr>
        <p:txBody>
          <a:bodyPr wrap="square">
            <a:spAutoFit/>
          </a:bodyPr>
          <a:lstStyle/>
          <a:p>
            <a:r>
              <a:rPr lang="en-US" sz="1600" dirty="0"/>
              <a:t>Current Operations Model</a:t>
            </a:r>
          </a:p>
        </p:txBody>
      </p:sp>
      <p:sp>
        <p:nvSpPr>
          <p:cNvPr id="28" name="Rectangle 27">
            <a:extLst>
              <a:ext uri="{FF2B5EF4-FFF2-40B4-BE49-F238E27FC236}">
                <a16:creationId xmlns:a16="http://schemas.microsoft.com/office/drawing/2014/main" id="{012847BE-7176-244D-A98E-B6D115502759}"/>
              </a:ext>
            </a:extLst>
          </p:cNvPr>
          <p:cNvSpPr/>
          <p:nvPr/>
        </p:nvSpPr>
        <p:spPr>
          <a:xfrm>
            <a:off x="551915" y="5705800"/>
            <a:ext cx="3855962" cy="338554"/>
          </a:xfrm>
          <a:prstGeom prst="rect">
            <a:avLst/>
          </a:prstGeom>
        </p:spPr>
        <p:txBody>
          <a:bodyPr wrap="square">
            <a:spAutoFit/>
          </a:bodyPr>
          <a:lstStyle/>
          <a:p>
            <a:r>
              <a:rPr lang="en-US" sz="1600" dirty="0"/>
              <a:t>Experience baseline</a:t>
            </a:r>
          </a:p>
        </p:txBody>
      </p:sp>
      <p:sp>
        <p:nvSpPr>
          <p:cNvPr id="29" name="Rectangle 28">
            <a:extLst>
              <a:ext uri="{FF2B5EF4-FFF2-40B4-BE49-F238E27FC236}">
                <a16:creationId xmlns:a16="http://schemas.microsoft.com/office/drawing/2014/main" id="{EEE89F90-86A8-D24D-A8D1-4298A6DCB253}"/>
              </a:ext>
            </a:extLst>
          </p:cNvPr>
          <p:cNvSpPr/>
          <p:nvPr/>
        </p:nvSpPr>
        <p:spPr>
          <a:xfrm>
            <a:off x="551915" y="6401762"/>
            <a:ext cx="3855962" cy="338554"/>
          </a:xfrm>
          <a:prstGeom prst="rect">
            <a:avLst/>
          </a:prstGeom>
        </p:spPr>
        <p:txBody>
          <a:bodyPr wrap="square">
            <a:spAutoFit/>
          </a:bodyPr>
          <a:lstStyle/>
          <a:p>
            <a:r>
              <a:rPr lang="en-US" sz="1600" dirty="0"/>
              <a:t>Single Threaded Leader</a:t>
            </a:r>
          </a:p>
        </p:txBody>
      </p:sp>
      <p:sp>
        <p:nvSpPr>
          <p:cNvPr id="30" name="Rectangle 29">
            <a:extLst>
              <a:ext uri="{FF2B5EF4-FFF2-40B4-BE49-F238E27FC236}">
                <a16:creationId xmlns:a16="http://schemas.microsoft.com/office/drawing/2014/main" id="{B9FFBBB8-1EE8-084F-BBF0-B516E71218F3}"/>
              </a:ext>
            </a:extLst>
          </p:cNvPr>
          <p:cNvSpPr/>
          <p:nvPr/>
        </p:nvSpPr>
        <p:spPr>
          <a:xfrm>
            <a:off x="10096012" y="4277689"/>
            <a:ext cx="3855962" cy="338554"/>
          </a:xfrm>
          <a:prstGeom prst="rect">
            <a:avLst/>
          </a:prstGeom>
        </p:spPr>
        <p:txBody>
          <a:bodyPr wrap="square">
            <a:spAutoFit/>
          </a:bodyPr>
          <a:lstStyle/>
          <a:p>
            <a:r>
              <a:rPr lang="en-US" sz="1600" dirty="0"/>
              <a:t>Determine Delivery Model &amp; Approach</a:t>
            </a:r>
          </a:p>
        </p:txBody>
      </p:sp>
      <p:sp>
        <p:nvSpPr>
          <p:cNvPr id="31" name="Rectangle 30">
            <a:extLst>
              <a:ext uri="{FF2B5EF4-FFF2-40B4-BE49-F238E27FC236}">
                <a16:creationId xmlns:a16="http://schemas.microsoft.com/office/drawing/2014/main" id="{65B116A5-5F7C-BE46-AC1D-29C0F349307A}"/>
              </a:ext>
            </a:extLst>
          </p:cNvPr>
          <p:cNvSpPr/>
          <p:nvPr/>
        </p:nvSpPr>
        <p:spPr>
          <a:xfrm>
            <a:off x="10096012" y="4953940"/>
            <a:ext cx="3855962" cy="338554"/>
          </a:xfrm>
          <a:prstGeom prst="rect">
            <a:avLst/>
          </a:prstGeom>
        </p:spPr>
        <p:txBody>
          <a:bodyPr wrap="square">
            <a:spAutoFit/>
          </a:bodyPr>
          <a:lstStyle/>
          <a:p>
            <a:r>
              <a:rPr lang="en-US" sz="1600" dirty="0"/>
              <a:t>3rd Party Risk</a:t>
            </a:r>
          </a:p>
        </p:txBody>
      </p:sp>
      <p:sp>
        <p:nvSpPr>
          <p:cNvPr id="32" name="Rectangle 31">
            <a:extLst>
              <a:ext uri="{FF2B5EF4-FFF2-40B4-BE49-F238E27FC236}">
                <a16:creationId xmlns:a16="http://schemas.microsoft.com/office/drawing/2014/main" id="{9AE1B055-8178-9044-B88A-10AFF9E93BA8}"/>
              </a:ext>
            </a:extLst>
          </p:cNvPr>
          <p:cNvSpPr/>
          <p:nvPr/>
        </p:nvSpPr>
        <p:spPr>
          <a:xfrm>
            <a:off x="10096012" y="5705799"/>
            <a:ext cx="3855962" cy="338554"/>
          </a:xfrm>
          <a:prstGeom prst="rect">
            <a:avLst/>
          </a:prstGeom>
        </p:spPr>
        <p:txBody>
          <a:bodyPr wrap="square">
            <a:spAutoFit/>
          </a:bodyPr>
          <a:lstStyle/>
          <a:p>
            <a:r>
              <a:rPr lang="en-US" sz="1600" dirty="0"/>
              <a:t>Application Discovery Data</a:t>
            </a:r>
          </a:p>
        </p:txBody>
      </p:sp>
      <p:sp>
        <p:nvSpPr>
          <p:cNvPr id="34" name="Rectangle 33">
            <a:extLst>
              <a:ext uri="{FF2B5EF4-FFF2-40B4-BE49-F238E27FC236}">
                <a16:creationId xmlns:a16="http://schemas.microsoft.com/office/drawing/2014/main" id="{99888E20-3E20-4F4A-ACD5-9F669D41BDA9}"/>
              </a:ext>
            </a:extLst>
          </p:cNvPr>
          <p:cNvSpPr/>
          <p:nvPr/>
        </p:nvSpPr>
        <p:spPr>
          <a:xfrm>
            <a:off x="10096012" y="6343816"/>
            <a:ext cx="3855962" cy="338554"/>
          </a:xfrm>
          <a:prstGeom prst="rect">
            <a:avLst/>
          </a:prstGeom>
        </p:spPr>
        <p:txBody>
          <a:bodyPr wrap="square">
            <a:spAutoFit/>
          </a:bodyPr>
          <a:lstStyle/>
          <a:p>
            <a:r>
              <a:rPr lang="en-US" sz="1600" dirty="0"/>
              <a:t>Migration Funding Commitment</a:t>
            </a:r>
          </a:p>
        </p:txBody>
      </p:sp>
      <p:graphicFrame>
        <p:nvGraphicFramePr>
          <p:cNvPr id="65" name="Chart 64"/>
          <p:cNvGraphicFramePr>
            <a:graphicFrameLocks noGrp="1"/>
          </p:cNvGraphicFramePr>
          <p:nvPr>
            <p:extLst>
              <p:ext uri="{D42A27DB-BD31-4B8C-83A1-F6EECF244321}">
                <p14:modId xmlns:p14="http://schemas.microsoft.com/office/powerpoint/2010/main" val="1373525796"/>
              </p:ext>
            </p:extLst>
          </p:nvPr>
        </p:nvGraphicFramePr>
        <p:xfrm>
          <a:off x="4018809" y="3628604"/>
          <a:ext cx="5469102" cy="415439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514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Activity Outputs</a:t>
            </a:r>
          </a:p>
        </p:txBody>
      </p:sp>
      <p:sp>
        <p:nvSpPr>
          <p:cNvPr id="3" name="TextBox 2">
            <a:extLst>
              <a:ext uri="{FF2B5EF4-FFF2-40B4-BE49-F238E27FC236}">
                <a16:creationId xmlns:a16="http://schemas.microsoft.com/office/drawing/2014/main" id="{10F84746-AAA4-1D4C-9300-3BE6F55774E4}"/>
              </a:ext>
            </a:extLst>
          </p:cNvPr>
          <p:cNvSpPr txBox="1"/>
          <p:nvPr/>
        </p:nvSpPr>
        <p:spPr>
          <a:xfrm>
            <a:off x="547851" y="1089536"/>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1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Scope and Mandate</a:t>
            </a:r>
          </a:p>
        </p:txBody>
      </p:sp>
      <p:sp>
        <p:nvSpPr>
          <p:cNvPr id="16" name="TextBox 15">
            <a:extLst>
              <a:ext uri="{FF2B5EF4-FFF2-40B4-BE49-F238E27FC236}">
                <a16:creationId xmlns:a16="http://schemas.microsoft.com/office/drawing/2014/main" id="{166767DB-5186-1647-83E9-666561A1E4FF}"/>
              </a:ext>
            </a:extLst>
          </p:cNvPr>
          <p:cNvSpPr txBox="1"/>
          <p:nvPr/>
        </p:nvSpPr>
        <p:spPr>
          <a:xfrm>
            <a:off x="7827684" y="1074697"/>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2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Existing Challenges</a:t>
            </a:r>
          </a:p>
        </p:txBody>
      </p:sp>
      <p:sp>
        <p:nvSpPr>
          <p:cNvPr id="24" name="Rectangle 23">
            <a:extLst>
              <a:ext uri="{FF2B5EF4-FFF2-40B4-BE49-F238E27FC236}">
                <a16:creationId xmlns:a16="http://schemas.microsoft.com/office/drawing/2014/main" id="{CFC57805-BC10-7341-A334-3CC6CBFBB663}"/>
              </a:ext>
            </a:extLst>
          </p:cNvPr>
          <p:cNvSpPr/>
          <p:nvPr/>
        </p:nvSpPr>
        <p:spPr>
          <a:xfrm>
            <a:off x="7827684" y="1746779"/>
            <a:ext cx="6675120" cy="4832092"/>
          </a:xfrm>
          <a:prstGeom prst="rect">
            <a:avLst/>
          </a:prstGeom>
        </p:spPr>
        <p:txBody>
          <a:bodyPr wrap="square">
            <a:spAutoFit/>
          </a:bodyPr>
          <a:lstStyle/>
          <a:p>
            <a:pPr algn="just"/>
            <a:r>
              <a:rPr lang="en-US" sz="2200" dirty="0"/>
              <a:t>Como cada BU será responsável por analisar e priorizar os aplicativos que migram para a nuvem, e atualmente ainda não foi definido, isso pode paralisar ou atrasar a migração. Outro ponto é que, cada BU é responsável por sua estratégia e direcionamentos, então existem BUs com time terceirizado e outras BUs com times internos, isso irá gerar mais atenção na parte de comunicação.
Outro ponto importante relacionado à comunicação interna é que embora a ACME tenha começado a comunicar seus planos de nuvem, a alta administração deixou isso para as equipes individuais e a mensagem tem sido inconsistente. Portanto, algumas equipes hesitam e não têm certeza do impacto da nuvem em seus aplicativos e no futuro dentro da ACME.</a:t>
            </a:r>
          </a:p>
        </p:txBody>
      </p:sp>
      <p:sp>
        <p:nvSpPr>
          <p:cNvPr id="8" name="Rectangle 7">
            <a:extLst>
              <a:ext uri="{FF2B5EF4-FFF2-40B4-BE49-F238E27FC236}">
                <a16:creationId xmlns:a16="http://schemas.microsoft.com/office/drawing/2014/main" id="{52617B05-6B32-6C4B-B043-8B3739E0CC05}"/>
              </a:ext>
            </a:extLst>
          </p:cNvPr>
          <p:cNvSpPr/>
          <p:nvPr/>
        </p:nvSpPr>
        <p:spPr>
          <a:xfrm>
            <a:off x="578514" y="3410081"/>
            <a:ext cx="6675120" cy="4154984"/>
          </a:xfrm>
          <a:prstGeom prst="rect">
            <a:avLst/>
          </a:prstGeom>
        </p:spPr>
        <p:txBody>
          <a:bodyPr wrap="square">
            <a:spAutoFit/>
          </a:bodyPr>
          <a:lstStyle/>
          <a:p>
            <a:pPr algn="just"/>
            <a:r>
              <a:rPr lang="en-US" sz="2200" dirty="0"/>
              <a:t>Atualmente, a ACME opera em 10 países, com foco na América do Norte e do Sul, Canadá, Austrália e alguns países da Europa. Eles têm Data Centers em cada um desses locais para cumprir os requisitos de Governança local. A nuvem da ACME se concentra apenas na América do Norte, e eles estão procurando expandir esses esforços o mais rápido possível. 
A visão de nuvem da ACME é ter a Governança de Infraestrutura de Nuvem e habilitação gerenciada pelo Centro de Excelência em Nuvem existente, as equipes terão a capacidade de gerenciar suas próprias contas dentro dos trilhos de proteção estabelecidos pelo CCOE.</a:t>
            </a:r>
          </a:p>
        </p:txBody>
      </p:sp>
      <p:sp>
        <p:nvSpPr>
          <p:cNvPr id="10" name="Rectangle 9">
            <a:extLst>
              <a:ext uri="{FF2B5EF4-FFF2-40B4-BE49-F238E27FC236}">
                <a16:creationId xmlns:a16="http://schemas.microsoft.com/office/drawing/2014/main" id="{2A6EA8E5-3DB9-0349-9AA0-8CCD710DC2D4}"/>
              </a:ext>
            </a:extLst>
          </p:cNvPr>
          <p:cNvSpPr/>
          <p:nvPr/>
        </p:nvSpPr>
        <p:spPr>
          <a:xfrm>
            <a:off x="578514" y="1771010"/>
            <a:ext cx="6675120" cy="1446550"/>
          </a:xfrm>
          <a:prstGeom prst="rect">
            <a:avLst/>
          </a:prstGeom>
        </p:spPr>
        <p:txBody>
          <a:bodyPr wrap="square">
            <a:spAutoFit/>
          </a:bodyPr>
          <a:lstStyle/>
          <a:p>
            <a:pPr algn="just"/>
            <a:r>
              <a:rPr lang="en-US" sz="2200" dirty="0"/>
              <a:t>A ACME gostaria de reduzir o uso do Data Center em 80% nos próximos 2 anos. Buscam ganhar agilidade e mais inovação nos negócios enquanto melhora a governança e o gerenciamento dos seus workloads.</a:t>
            </a:r>
          </a:p>
        </p:txBody>
      </p:sp>
    </p:spTree>
    <p:extLst>
      <p:ext uri="{BB962C8B-B14F-4D97-AF65-F5344CB8AC3E}">
        <p14:creationId xmlns:p14="http://schemas.microsoft.com/office/powerpoint/2010/main" val="221274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Activity Outputs</a:t>
            </a:r>
          </a:p>
        </p:txBody>
      </p:sp>
      <p:sp>
        <p:nvSpPr>
          <p:cNvPr id="17" name="TextBox 16">
            <a:extLst>
              <a:ext uri="{FF2B5EF4-FFF2-40B4-BE49-F238E27FC236}">
                <a16:creationId xmlns:a16="http://schemas.microsoft.com/office/drawing/2014/main" id="{501E64DB-EF49-FE47-8C82-DC873DB1ED02}"/>
              </a:ext>
            </a:extLst>
          </p:cNvPr>
          <p:cNvSpPr txBox="1"/>
          <p:nvPr/>
        </p:nvSpPr>
        <p:spPr>
          <a:xfrm>
            <a:off x="715726" y="1238791"/>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3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Operating Model</a:t>
            </a:r>
          </a:p>
        </p:txBody>
      </p:sp>
      <p:sp>
        <p:nvSpPr>
          <p:cNvPr id="21" name="TextBox 20">
            <a:extLst>
              <a:ext uri="{FF2B5EF4-FFF2-40B4-BE49-F238E27FC236}">
                <a16:creationId xmlns:a16="http://schemas.microsoft.com/office/drawing/2014/main" id="{5C663353-AE2D-0A45-AC13-1686AD0A28EF}"/>
              </a:ext>
            </a:extLst>
          </p:cNvPr>
          <p:cNvSpPr txBox="1"/>
          <p:nvPr/>
        </p:nvSpPr>
        <p:spPr>
          <a:xfrm>
            <a:off x="675451" y="3330248"/>
            <a:ext cx="6146479"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Activity 4 – </a:t>
            </a:r>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People Alignment</a:t>
            </a:r>
          </a:p>
        </p:txBody>
      </p:sp>
      <p:sp>
        <p:nvSpPr>
          <p:cNvPr id="25" name="Rectangle 24">
            <a:extLst>
              <a:ext uri="{FF2B5EF4-FFF2-40B4-BE49-F238E27FC236}">
                <a16:creationId xmlns:a16="http://schemas.microsoft.com/office/drawing/2014/main" id="{80FA4C24-0D3F-7C47-8F5F-86E3C6F812FB}"/>
              </a:ext>
            </a:extLst>
          </p:cNvPr>
          <p:cNvSpPr/>
          <p:nvPr/>
        </p:nvSpPr>
        <p:spPr>
          <a:xfrm>
            <a:off x="706109" y="1956489"/>
            <a:ext cx="13265071" cy="769441"/>
          </a:xfrm>
          <a:prstGeom prst="rect">
            <a:avLst/>
          </a:prstGeom>
        </p:spPr>
        <p:txBody>
          <a:bodyPr wrap="square">
            <a:spAutoFit/>
          </a:bodyPr>
          <a:lstStyle/>
          <a:p>
            <a:pPr algn="just"/>
            <a:r>
              <a:rPr lang="en-US" sz="2200" dirty="0"/>
              <a:t>O objetivo é redução de custos, reduzindo a utilização de Data Center local, </a:t>
            </a:r>
            <a:r>
              <a:rPr lang="en-US" sz="2200" dirty="0" err="1"/>
              <a:t>ter</a:t>
            </a:r>
            <a:r>
              <a:rPr lang="en-US" sz="2200" dirty="0"/>
              <a:t> </a:t>
            </a:r>
            <a:r>
              <a:rPr lang="en-US" sz="2200" dirty="0" err="1"/>
              <a:t>escalabilidade</a:t>
            </a:r>
            <a:r>
              <a:rPr lang="en-US" sz="2200" dirty="0"/>
              <a:t>, ganhar agilidade em inovação e governança dos workloads</a:t>
            </a:r>
          </a:p>
        </p:txBody>
      </p:sp>
      <p:sp>
        <p:nvSpPr>
          <p:cNvPr id="26" name="Rectangle 25">
            <a:extLst>
              <a:ext uri="{FF2B5EF4-FFF2-40B4-BE49-F238E27FC236}">
                <a16:creationId xmlns:a16="http://schemas.microsoft.com/office/drawing/2014/main" id="{E48B11E6-BC3A-3946-92CE-0000D60A5001}"/>
              </a:ext>
            </a:extLst>
          </p:cNvPr>
          <p:cNvSpPr/>
          <p:nvPr/>
        </p:nvSpPr>
        <p:spPr>
          <a:xfrm>
            <a:off x="675451" y="3941938"/>
            <a:ext cx="13061814" cy="1785104"/>
          </a:xfrm>
          <a:prstGeom prst="rect">
            <a:avLst/>
          </a:prstGeom>
        </p:spPr>
        <p:txBody>
          <a:bodyPr wrap="square">
            <a:spAutoFit/>
          </a:bodyPr>
          <a:lstStyle/>
          <a:p>
            <a:pPr algn="just"/>
            <a:r>
              <a:rPr lang="en-US" sz="2200" dirty="0"/>
              <a:t>Existe o responsável pela mudança e o patrocinador executivo que é o CTO do Centro de Excelência em Nuvem.
Equipes de testadores em cada projeto e suas funções garantem a padronização dos testes em todos </a:t>
            </a:r>
            <a:r>
              <a:rPr lang="en-US" sz="2200" dirty="0" err="1"/>
              <a:t>os</a:t>
            </a:r>
            <a:r>
              <a:rPr lang="en-US" sz="2200" dirty="0"/>
              <a:t> </a:t>
            </a:r>
            <a:r>
              <a:rPr lang="en-US" sz="2200" dirty="0" err="1"/>
              <a:t>projetos</a:t>
            </a:r>
            <a:r>
              <a:rPr lang="en-US" sz="2200" dirty="0"/>
              <a:t>.
Equipe de desenvolvimento, recebendo treinamentos, mas sem experiência anterior em migração de </a:t>
            </a:r>
            <a:r>
              <a:rPr lang="en-US" sz="2200" dirty="0" err="1"/>
              <a:t>aplicativos</a:t>
            </a:r>
            <a:r>
              <a:rPr lang="en-US" sz="2200" dirty="0"/>
              <a:t>.
Equipe de segurança, cujo papel é garantir que um padrão de segurança esteja em conformidade e seja documentado.</a:t>
            </a:r>
          </a:p>
        </p:txBody>
      </p:sp>
    </p:spTree>
    <p:extLst>
      <p:ext uri="{BB962C8B-B14F-4D97-AF65-F5344CB8AC3E}">
        <p14:creationId xmlns:p14="http://schemas.microsoft.com/office/powerpoint/2010/main" val="216226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675451" y="171409"/>
            <a:ext cx="13514388" cy="903288"/>
          </a:xfrm>
        </p:spPr>
        <p:txBody>
          <a:bodyPr/>
          <a:lstStyle/>
          <a:p>
            <a:r>
              <a:rPr lang="en-US" dirty="0"/>
              <a:t>MRA Readiness Scores I</a:t>
            </a:r>
          </a:p>
        </p:txBody>
      </p:sp>
      <p:sp>
        <p:nvSpPr>
          <p:cNvPr id="8" name="Freeform: Shape 7">
            <a:extLst>
              <a:ext uri="{FF2B5EF4-FFF2-40B4-BE49-F238E27FC236}">
                <a16:creationId xmlns:a16="http://schemas.microsoft.com/office/drawing/2014/main" id="{E2347480-505B-409B-A00D-38FCD91DC9BB}"/>
              </a:ext>
            </a:extLst>
          </p:cNvPr>
          <p:cNvSpPr/>
          <p:nvPr/>
        </p:nvSpPr>
        <p:spPr>
          <a:xfrm>
            <a:off x="7777811" y="1478777"/>
            <a:ext cx="5040000" cy="450000"/>
          </a:xfrm>
          <a:custGeom>
            <a:avLst/>
            <a:gdLst>
              <a:gd name="connsiteX0" fmla="*/ 0 w 5040000"/>
              <a:gd name="connsiteY0" fmla="*/ 0 h 450000"/>
              <a:gd name="connsiteX1" fmla="*/ 5040000 w 5040000"/>
              <a:gd name="connsiteY1" fmla="*/ 0 h 450000"/>
              <a:gd name="connsiteX2" fmla="*/ 5040000 w 5040000"/>
              <a:gd name="connsiteY2" fmla="*/ 450000 h 450000"/>
              <a:gd name="connsiteX3" fmla="*/ 0 w 5040000"/>
              <a:gd name="connsiteY3" fmla="*/ 450000 h 450000"/>
              <a:gd name="connsiteX4" fmla="*/ 0 w 5040000"/>
              <a:gd name="connsiteY4" fmla="*/ 333000 h 450000"/>
              <a:gd name="connsiteX5" fmla="*/ 108000 w 5040000"/>
              <a:gd name="connsiteY5" fmla="*/ 225000 h 450000"/>
              <a:gd name="connsiteX6" fmla="*/ 0 w 5040000"/>
              <a:gd name="connsiteY6" fmla="*/ 117000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450000">
                <a:moveTo>
                  <a:pt x="0" y="0"/>
                </a:moveTo>
                <a:lnTo>
                  <a:pt x="5040000" y="0"/>
                </a:lnTo>
                <a:lnTo>
                  <a:pt x="5040000" y="450000"/>
                </a:lnTo>
                <a:lnTo>
                  <a:pt x="0" y="450000"/>
                </a:lnTo>
                <a:lnTo>
                  <a:pt x="0" y="333000"/>
                </a:lnTo>
                <a:lnTo>
                  <a:pt x="108000" y="225000"/>
                </a:lnTo>
                <a:lnTo>
                  <a:pt x="0" y="117000"/>
                </a:lnTo>
                <a:close/>
              </a:path>
            </a:pathLst>
          </a:cu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sz="2000" dirty="0"/>
              <a:t>Key observations</a:t>
            </a:r>
          </a:p>
        </p:txBody>
      </p:sp>
      <p:sp>
        <p:nvSpPr>
          <p:cNvPr id="9" name="Rectangle 8">
            <a:extLst>
              <a:ext uri="{FF2B5EF4-FFF2-40B4-BE49-F238E27FC236}">
                <a16:creationId xmlns:a16="http://schemas.microsoft.com/office/drawing/2014/main" id="{D4A4AB13-2E22-47E5-AA31-C61577F6EF80}"/>
              </a:ext>
            </a:extLst>
          </p:cNvPr>
          <p:cNvSpPr/>
          <p:nvPr/>
        </p:nvSpPr>
        <p:spPr>
          <a:xfrm>
            <a:off x="7777811" y="2139535"/>
            <a:ext cx="5040000" cy="450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Account Design &amp; Configuration</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Experience baseline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Migration Experience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Determine Delivery Model &amp; Approach</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Application Discovery Data</a:t>
            </a:r>
          </a:p>
          <a:p>
            <a:pPr marL="285750" indent="-285750">
              <a:spcAft>
                <a:spcPts val="1200"/>
              </a:spcAft>
              <a:buBlip>
                <a:blip r:embed="rId3">
                  <a:extLst>
                    <a:ext uri="{96DAC541-7B7A-43D3-8B79-37D633B846F1}">
                      <asvg:svgBlip xmlns:asvg="http://schemas.microsoft.com/office/drawing/2016/SVG/main" r:embed="rId4"/>
                    </a:ext>
                  </a:extLst>
                </a:blip>
              </a:buBlip>
            </a:pPr>
            <a:endParaRPr lang="en-US" sz="2000" dirty="0">
              <a:solidFill>
                <a:schemeClr val="tx1"/>
              </a:solidFill>
            </a:endParaRPr>
          </a:p>
          <a:p>
            <a:pPr marL="285750" indent="-285750">
              <a:spcAft>
                <a:spcPts val="1200"/>
              </a:spcAft>
              <a:buBlip>
                <a:blip r:embed="rId3">
                  <a:extLst>
                    <a:ext uri="{96DAC541-7B7A-43D3-8B79-37D633B846F1}">
                      <asvg:svgBlip xmlns:asvg="http://schemas.microsoft.com/office/drawing/2016/SVG/main" r:embed="rId4"/>
                    </a:ext>
                  </a:extLst>
                </a:blip>
              </a:buBlip>
            </a:pPr>
            <a:endParaRPr lang="en-US" sz="2000" dirty="0">
              <a:solidFill>
                <a:schemeClr val="tx1"/>
              </a:solidFill>
            </a:endParaRPr>
          </a:p>
        </p:txBody>
      </p:sp>
      <p:sp>
        <p:nvSpPr>
          <p:cNvPr id="87" name="Rectangle 86">
            <a:extLst>
              <a:ext uri="{FF2B5EF4-FFF2-40B4-BE49-F238E27FC236}">
                <a16:creationId xmlns:a16="http://schemas.microsoft.com/office/drawing/2014/main" id="{3714999D-1345-0E45-BF54-2C2703B528EF}"/>
              </a:ext>
            </a:extLst>
          </p:cNvPr>
          <p:cNvSpPr/>
          <p:nvPr/>
        </p:nvSpPr>
        <p:spPr>
          <a:xfrm>
            <a:off x="7777811" y="6335324"/>
            <a:ext cx="5768439" cy="830997"/>
          </a:xfrm>
          <a:prstGeom prst="rect">
            <a:avLst/>
          </a:prstGeom>
        </p:spPr>
        <p:txBody>
          <a:bodyPr wrap="square">
            <a:spAutoFit/>
          </a:bodyPr>
          <a:lstStyle/>
          <a:p>
            <a:r>
              <a:rPr lang="en-US" sz="1600" dirty="0">
                <a:solidFill>
                  <a:srgbClr val="FF9900"/>
                </a:solidFill>
                <a:latin typeface="Amazon Ember" panose="02000000000000000000" pitchFamily="2" charset="0"/>
                <a:ea typeface="Amazon Ember" panose="02000000000000000000" pitchFamily="2" charset="0"/>
              </a:rPr>
              <a:t>Additional observations and next steps are available in the appendix of this presentation and are used as part of the Mobilize proposal</a:t>
            </a:r>
          </a:p>
        </p:txBody>
      </p:sp>
      <p:graphicFrame>
        <p:nvGraphicFramePr>
          <p:cNvPr id="88" name="Chart 87"/>
          <p:cNvGraphicFramePr>
            <a:graphicFrameLocks noGrp="1"/>
          </p:cNvGraphicFramePr>
          <p:nvPr/>
        </p:nvGraphicFramePr>
        <p:xfrm>
          <a:off x="560832" y="664330"/>
          <a:ext cx="5943600" cy="16459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9" name="Chart 88"/>
          <p:cNvGraphicFramePr>
            <a:graphicFrameLocks noGrp="1"/>
          </p:cNvGraphicFramePr>
          <p:nvPr/>
        </p:nvGraphicFramePr>
        <p:xfrm>
          <a:off x="560830" y="2185416"/>
          <a:ext cx="5943600" cy="13990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0" name="Chart 89"/>
          <p:cNvGraphicFramePr>
            <a:graphicFrameLocks noGrp="1"/>
          </p:cNvGraphicFramePr>
          <p:nvPr/>
        </p:nvGraphicFramePr>
        <p:xfrm>
          <a:off x="560832" y="3401568"/>
          <a:ext cx="5943600" cy="139903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1" name="Chart 90"/>
          <p:cNvGraphicFramePr>
            <a:graphicFrameLocks noGrp="1"/>
          </p:cNvGraphicFramePr>
          <p:nvPr/>
        </p:nvGraphicFramePr>
        <p:xfrm>
          <a:off x="560830" y="4736592"/>
          <a:ext cx="5943600" cy="102412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2" name="Chart 91"/>
          <p:cNvGraphicFramePr>
            <a:graphicFrameLocks noGrp="1"/>
          </p:cNvGraphicFramePr>
          <p:nvPr/>
        </p:nvGraphicFramePr>
        <p:xfrm>
          <a:off x="560830" y="5614416"/>
          <a:ext cx="5943600" cy="12252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3" name="Chart 92"/>
          <p:cNvGraphicFramePr>
            <a:graphicFrameLocks noGrp="1"/>
          </p:cNvGraphicFramePr>
          <p:nvPr/>
        </p:nvGraphicFramePr>
        <p:xfrm>
          <a:off x="557784" y="6784848"/>
          <a:ext cx="5943600" cy="102412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11998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idx="4294967295"/>
          </p:nvPr>
        </p:nvSpPr>
        <p:spPr>
          <a:xfrm>
            <a:off x="474663" y="183725"/>
            <a:ext cx="13514388" cy="903288"/>
          </a:xfrm>
        </p:spPr>
        <p:txBody>
          <a:bodyPr/>
          <a:lstStyle/>
          <a:p>
            <a:r>
              <a:rPr lang="en-US" dirty="0"/>
              <a:t>MRA Readiness Scores II</a:t>
            </a:r>
          </a:p>
        </p:txBody>
      </p:sp>
      <p:sp>
        <p:nvSpPr>
          <p:cNvPr id="8" name="Freeform: Shape 7">
            <a:extLst>
              <a:ext uri="{FF2B5EF4-FFF2-40B4-BE49-F238E27FC236}">
                <a16:creationId xmlns:a16="http://schemas.microsoft.com/office/drawing/2014/main" id="{423842BF-43BF-4B5B-82F8-438C0792AAEA}"/>
              </a:ext>
            </a:extLst>
          </p:cNvPr>
          <p:cNvSpPr/>
          <p:nvPr/>
        </p:nvSpPr>
        <p:spPr>
          <a:xfrm>
            <a:off x="8035718" y="1593914"/>
            <a:ext cx="5040000" cy="450000"/>
          </a:xfrm>
          <a:custGeom>
            <a:avLst/>
            <a:gdLst>
              <a:gd name="connsiteX0" fmla="*/ 0 w 5040000"/>
              <a:gd name="connsiteY0" fmla="*/ 0 h 450000"/>
              <a:gd name="connsiteX1" fmla="*/ 5040000 w 5040000"/>
              <a:gd name="connsiteY1" fmla="*/ 0 h 450000"/>
              <a:gd name="connsiteX2" fmla="*/ 5040000 w 5040000"/>
              <a:gd name="connsiteY2" fmla="*/ 450000 h 450000"/>
              <a:gd name="connsiteX3" fmla="*/ 0 w 5040000"/>
              <a:gd name="connsiteY3" fmla="*/ 450000 h 450000"/>
              <a:gd name="connsiteX4" fmla="*/ 0 w 5040000"/>
              <a:gd name="connsiteY4" fmla="*/ 333000 h 450000"/>
              <a:gd name="connsiteX5" fmla="*/ 108000 w 5040000"/>
              <a:gd name="connsiteY5" fmla="*/ 225000 h 450000"/>
              <a:gd name="connsiteX6" fmla="*/ 0 w 5040000"/>
              <a:gd name="connsiteY6" fmla="*/ 117000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450000">
                <a:moveTo>
                  <a:pt x="0" y="0"/>
                </a:moveTo>
                <a:lnTo>
                  <a:pt x="5040000" y="0"/>
                </a:lnTo>
                <a:lnTo>
                  <a:pt x="5040000" y="450000"/>
                </a:lnTo>
                <a:lnTo>
                  <a:pt x="0" y="450000"/>
                </a:lnTo>
                <a:lnTo>
                  <a:pt x="0" y="333000"/>
                </a:lnTo>
                <a:lnTo>
                  <a:pt x="108000" y="225000"/>
                </a:lnTo>
                <a:lnTo>
                  <a:pt x="0" y="117000"/>
                </a:lnTo>
                <a:close/>
              </a:path>
            </a:pathLst>
          </a:cu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sz="2000" dirty="0"/>
              <a:t>Key observations</a:t>
            </a:r>
          </a:p>
        </p:txBody>
      </p:sp>
      <p:sp>
        <p:nvSpPr>
          <p:cNvPr id="9" name="Rectangle 8">
            <a:extLst>
              <a:ext uri="{FF2B5EF4-FFF2-40B4-BE49-F238E27FC236}">
                <a16:creationId xmlns:a16="http://schemas.microsoft.com/office/drawing/2014/main" id="{16C9C7E2-82A8-4A51-8807-685E18B70505}"/>
              </a:ext>
            </a:extLst>
          </p:cNvPr>
          <p:cNvSpPr/>
          <p:nvPr/>
        </p:nvSpPr>
        <p:spPr>
          <a:xfrm>
            <a:off x="8035717" y="2135687"/>
            <a:ext cx="5040000" cy="450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Incident Response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Service Catalog</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Backup</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Security Reference Architecture</a:t>
            </a:r>
          </a:p>
          <a:p>
            <a:pPr marL="285750" indent="-285750">
              <a:spcAft>
                <a:spcPts val="1200"/>
              </a:spcAft>
              <a:buBlip>
                <a:blip r:embed="rId3">
                  <a:extLst>
                    <a:ext uri="{96DAC541-7B7A-43D3-8B79-37D633B846F1}">
                      <asvg:svgBlip xmlns:asvg="http://schemas.microsoft.com/office/drawing/2016/SVG/main" r:embed="rId4"/>
                    </a:ext>
                  </a:extLst>
                </a:blip>
              </a:buBlip>
            </a:pPr>
            <a:r>
              <a:rPr lang="en-US" sz="2000" dirty="0">
                <a:solidFill>
                  <a:schemeClr val="tx1"/>
                </a:solidFill>
              </a:rPr>
              <a:t>Cloud Ready Operational Processes &amp; Run Books</a:t>
            </a:r>
          </a:p>
        </p:txBody>
      </p:sp>
      <p:sp>
        <p:nvSpPr>
          <p:cNvPr id="106" name="Rectangle 105">
            <a:extLst>
              <a:ext uri="{FF2B5EF4-FFF2-40B4-BE49-F238E27FC236}">
                <a16:creationId xmlns:a16="http://schemas.microsoft.com/office/drawing/2014/main" id="{EB86A53B-8382-CB4C-8557-24C0026340CF}"/>
              </a:ext>
            </a:extLst>
          </p:cNvPr>
          <p:cNvSpPr/>
          <p:nvPr/>
        </p:nvSpPr>
        <p:spPr>
          <a:xfrm>
            <a:off x="8035717" y="6376098"/>
            <a:ext cx="5616000" cy="830997"/>
          </a:xfrm>
          <a:prstGeom prst="rect">
            <a:avLst/>
          </a:prstGeom>
        </p:spPr>
        <p:txBody>
          <a:bodyPr wrap="square">
            <a:spAutoFit/>
          </a:bodyPr>
          <a:lstStyle/>
          <a:p>
            <a:r>
              <a:rPr lang="en-US" sz="1600" dirty="0">
                <a:solidFill>
                  <a:srgbClr val="FF9900"/>
                </a:solidFill>
                <a:latin typeface="Amazon Ember" panose="02000000000000000000" pitchFamily="2" charset="0"/>
                <a:ea typeface="Amazon Ember" panose="02000000000000000000" pitchFamily="2" charset="0"/>
              </a:rPr>
              <a:t>Additional observations and next steps are available in the appendix of this presentation and are used as part of the Mobilize proposal</a:t>
            </a:r>
          </a:p>
        </p:txBody>
      </p:sp>
      <p:graphicFrame>
        <p:nvGraphicFramePr>
          <p:cNvPr id="107" name="Chart 106"/>
          <p:cNvGraphicFramePr>
            <a:graphicFrameLocks noGrp="1"/>
          </p:cNvGraphicFramePr>
          <p:nvPr/>
        </p:nvGraphicFramePr>
        <p:xfrm>
          <a:off x="474663" y="901840"/>
          <a:ext cx="5943600" cy="3657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8" name="Chart 107"/>
          <p:cNvGraphicFramePr>
            <a:graphicFrameLocks noGrp="1"/>
          </p:cNvGraphicFramePr>
          <p:nvPr/>
        </p:nvGraphicFramePr>
        <p:xfrm>
          <a:off x="474663" y="4559440"/>
          <a:ext cx="5943600" cy="25603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1239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4" name="Rectangle 3" descr="A0">
            <a:extLst>
              <a:ext uri="{FF2B5EF4-FFF2-40B4-BE49-F238E27FC236}">
                <a16:creationId xmlns:a16="http://schemas.microsoft.com/office/drawing/2014/main" id="{2AC88FCC-9AA6-43DA-BD86-D1C2475141F7}"/>
              </a:ext>
            </a:extLst>
          </p:cNvPr>
          <p:cNvSpPr/>
          <p:nvPr/>
        </p:nvSpPr>
        <p:spPr>
          <a:xfrm>
            <a:off x="419735" y="1673937"/>
            <a:ext cx="2592000" cy="49936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High Level Business Case</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73936"/>
            <a:ext cx="1296000" cy="499369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19" name="Rectangle 18">
            <a:extLst>
              <a:ext uri="{FF2B5EF4-FFF2-40B4-BE49-F238E27FC236}">
                <a16:creationId xmlns:a16="http://schemas.microsoft.com/office/drawing/2014/main" id="{10A42390-462E-402B-B1B5-3B806257008B}"/>
              </a:ext>
            </a:extLst>
          </p:cNvPr>
          <p:cNvSpPr/>
          <p:nvPr/>
        </p:nvSpPr>
        <p:spPr>
          <a:xfrm>
            <a:off x="419735" y="680191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7DD891DD-57F5-4DEB-BC5B-F9C08D36564E}"/>
              </a:ext>
            </a:extLst>
          </p:cNvPr>
          <p:cNvSpPr/>
          <p:nvPr/>
        </p:nvSpPr>
        <p:spPr>
          <a:xfrm>
            <a:off x="3156149" y="681144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1" name="Rectangle 20">
            <a:extLst>
              <a:ext uri="{FF2B5EF4-FFF2-40B4-BE49-F238E27FC236}">
                <a16:creationId xmlns:a16="http://schemas.microsoft.com/office/drawing/2014/main" id="{6EDA62C6-E1BE-4364-BB29-59D35BFAF96A}"/>
              </a:ext>
            </a:extLst>
          </p:cNvPr>
          <p:cNvSpPr/>
          <p:nvPr/>
        </p:nvSpPr>
        <p:spPr>
          <a:xfrm>
            <a:off x="4596563" y="680191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2" name="Rectangle 21">
            <a:extLst>
              <a:ext uri="{FF2B5EF4-FFF2-40B4-BE49-F238E27FC236}">
                <a16:creationId xmlns:a16="http://schemas.microsoft.com/office/drawing/2014/main" id="{919B5553-9B42-48EE-813C-DA0ED3D2A0B8}"/>
              </a:ext>
            </a:extLst>
          </p:cNvPr>
          <p:cNvSpPr/>
          <p:nvPr/>
        </p:nvSpPr>
        <p:spPr>
          <a:xfrm>
            <a:off x="9060978" y="6801919"/>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Business Case</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26017" y="1773986"/>
            <a:ext cx="5184648" cy="4893647"/>
          </a:xfrm>
          <a:prstGeom prst="rect">
            <a:avLst/>
          </a:prstGeom>
          <a:noFill/>
        </p:spPr>
        <p:txBody>
          <a:bodyPr wrap="square" rtlCol="0">
            <a:spAutoFit/>
          </a:bodyPr>
          <a:lstStyle/>
          <a:p>
            <a:pPr marL="211456" indent="-211456" algn="just">
              <a:buFont typeface="Arial" panose="020B0604020202020204" pitchFamily="34" charset="0"/>
              <a:buChar char="•"/>
            </a:pPr>
            <a:r>
              <a:rPr lang="en-US" sz="1200" dirty="0"/>
              <a:t>MAP Accelerator: Start "Discovery Acceleration and Planning (DAP)" - Includes infrastructure and application discovery, directional business case with Migration Evaluator, </a:t>
            </a:r>
            <a:r>
              <a:rPr lang="en-US" sz="1200" dirty="0" err="1"/>
              <a:t>intial</a:t>
            </a:r>
            <a:r>
              <a:rPr lang="en-US" sz="1200" dirty="0"/>
              <a:t> wave plan (one to two waves) and optional Microsoft licensing optimization.
MAP Accelerator: Start the "Rapid Migration Business Case" engagement with AWS Cloud Economics team, including Migration Evaluator (ME) based infrastructure discovery, software licensing optimization, and TCO saving estimation
EBA Accelerator: Conduct the "Data Center Exit" EBA session to build executive support and provide insights and actionable recommendations for board paper on Data Center portfolio restructuring.
Engage the AWS Cloud Economics team for a Cloud Financial Management (CFM) Capability Assessment
Engage with the AWS DC Divest team for support on DC and IT Asset discovery, disposal, and future planning to address business case, cost, regulatory and HR issues and impacts.
Use Migration Evaluator (ME) to do a quick discovery and build a high-level business case
Build a high-level business case including any DC exit/consolidation and share with the broader team to build consensus and buy-in
Select an automated discovery tool to aid in the building of a business case
Build plan and business case for DC exit/consolidation
Build schedule of IT assets end of use dates
Engage with AWS to conduct a “Carbon Footprint Framework Workshop” to learn how to leverage cloud technology and automate sustainability KPI measurement and set/manage decarbonization goals</a:t>
            </a:r>
          </a:p>
        </p:txBody>
      </p:sp>
      <p:sp>
        <p:nvSpPr>
          <p:cNvPr id="50" name="Rectangle 8">
            <a:extLst>
              <a:ext uri="{FF2B5EF4-FFF2-40B4-BE49-F238E27FC236}">
                <a16:creationId xmlns:a16="http://schemas.microsoft.com/office/drawing/2014/main" id="{B8685BAC-2607-4F23-B6F0-A994919C8515}"/>
              </a:ext>
            </a:extLst>
          </p:cNvPr>
          <p:cNvSpPr/>
          <p:nvPr/>
        </p:nvSpPr>
        <p:spPr>
          <a:xfrm>
            <a:off x="4596563" y="1685861"/>
            <a:ext cx="4320000" cy="499369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t>A ACME está em processo de conclusão de um caso de negócios para a mudança para a nuvem e concluiu 80% com ROI ainda a ser determinado.</a:t>
            </a:r>
          </a:p>
          <a:p>
            <a:pPr algn="ctr"/>
            <a:endParaRPr lang="en-US" sz="1440" dirty="0">
              <a:solidFill>
                <a:schemeClr val="tx1"/>
              </a:solidFill>
            </a:endParaRPr>
          </a:p>
        </p:txBody>
      </p:sp>
    </p:spTree>
    <p:extLst>
      <p:ext uri="{BB962C8B-B14F-4D97-AF65-F5344CB8AC3E}">
        <p14:creationId xmlns:p14="http://schemas.microsoft.com/office/powerpoint/2010/main" val="147055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1143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19" name="Rectangle 18">
            <a:extLst>
              <a:ext uri="{FF2B5EF4-FFF2-40B4-BE49-F238E27FC236}">
                <a16:creationId xmlns:a16="http://schemas.microsoft.com/office/drawing/2014/main" id="{10A42390-462E-402B-B1B5-3B806257008B}"/>
              </a:ext>
            </a:extLst>
          </p:cNvPr>
          <p:cNvSpPr/>
          <p:nvPr/>
        </p:nvSpPr>
        <p:spPr>
          <a:xfrm>
            <a:off x="419735" y="3001444"/>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7DD891DD-57F5-4DEB-BC5B-F9C08D36564E}"/>
              </a:ext>
            </a:extLst>
          </p:cNvPr>
          <p:cNvSpPr/>
          <p:nvPr/>
        </p:nvSpPr>
        <p:spPr>
          <a:xfrm>
            <a:off x="3156149" y="3010969"/>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1" name="Rectangle 20">
            <a:extLst>
              <a:ext uri="{FF2B5EF4-FFF2-40B4-BE49-F238E27FC236}">
                <a16:creationId xmlns:a16="http://schemas.microsoft.com/office/drawing/2014/main" id="{6EDA62C6-E1BE-4364-BB29-59D35BFAF96A}"/>
              </a:ext>
            </a:extLst>
          </p:cNvPr>
          <p:cNvSpPr/>
          <p:nvPr/>
        </p:nvSpPr>
        <p:spPr>
          <a:xfrm>
            <a:off x="4596563" y="301096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116739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Key Stakeholder Sign-off</a:t>
            </a:r>
          </a:p>
        </p:txBody>
      </p:sp>
      <p:sp>
        <p:nvSpPr>
          <p:cNvPr id="44" name="Rectangle 43">
            <a:extLst>
              <a:ext uri="{FF2B5EF4-FFF2-40B4-BE49-F238E27FC236}">
                <a16:creationId xmlns:a16="http://schemas.microsoft.com/office/drawing/2014/main" id="{ACD8CE8B-8CED-4A93-A30A-D710E7F4A7CA}"/>
              </a:ext>
            </a:extLst>
          </p:cNvPr>
          <p:cNvSpPr/>
          <p:nvPr/>
        </p:nvSpPr>
        <p:spPr>
          <a:xfrm>
            <a:off x="9060978" y="301306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Business Case</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977" y="1663528"/>
            <a:ext cx="5288015" cy="1384995"/>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Create a communications plan to keep stakeholders and other parties informed on a regular basis</a:t>
            </a:r>
          </a:p>
          <a:p>
            <a:pPr marL="211456" indent="-211456" algn="just">
              <a:buFont typeface="Arial" panose="020B0604020202020204" pitchFamily="34" charset="0"/>
              <a:buChar char="•"/>
            </a:pPr>
            <a:r>
              <a:rPr lang="en-US" sz="1400" dirty="0"/>
              <a:t>Ask the Continuous Improvement team for tools around stakeholder analysis, buy-in and communication plans. This should be run as an organizational change initiative that aligns with your culture </a:t>
            </a:r>
          </a:p>
        </p:txBody>
      </p:sp>
      <p:sp>
        <p:nvSpPr>
          <p:cNvPr id="49" name="CaixaDeTexto 48">
            <a:extLst>
              <a:ext uri="{FF2B5EF4-FFF2-40B4-BE49-F238E27FC236}">
                <a16:creationId xmlns:a16="http://schemas.microsoft.com/office/drawing/2014/main" id="{D1462CE9-3153-4E1E-A266-BE06AFE03C60}"/>
              </a:ext>
            </a:extLst>
          </p:cNvPr>
          <p:cNvSpPr txBox="1"/>
          <p:nvPr/>
        </p:nvSpPr>
        <p:spPr>
          <a:xfrm>
            <a:off x="4596563" y="1688261"/>
            <a:ext cx="4464414" cy="1169551"/>
          </a:xfrm>
          <a:prstGeom prst="rect">
            <a:avLst/>
          </a:prstGeom>
          <a:noFill/>
        </p:spPr>
        <p:txBody>
          <a:bodyPr wrap="square">
            <a:spAutoFit/>
          </a:bodyPr>
          <a:lstStyle/>
          <a:p>
            <a:pPr algn="just">
              <a:defRPr sz="1400">
                <a:solidFill>
                  <a:schemeClr val="tx1"/>
                </a:solidFill>
              </a:defRPr>
            </a:pPr>
            <a:r>
              <a:rPr lang="pt-BR" sz="1400" dirty="0"/>
              <a:t>Conselho de Administração e todas as Unidades de Negócios estão alinhadas à migração para a nuvem, mas aguardam o ROI de cada Unidade de Negócios para definir claramente seus orçamentos e expectativas de possíveis economias.</a:t>
            </a:r>
          </a:p>
        </p:txBody>
      </p:sp>
      <p:sp>
        <p:nvSpPr>
          <p:cNvPr id="50" name="Rectangle 35" descr="A2">
            <a:extLst>
              <a:ext uri="{FF2B5EF4-FFF2-40B4-BE49-F238E27FC236}">
                <a16:creationId xmlns:a16="http://schemas.microsoft.com/office/drawing/2014/main" id="{F30A2422-9C58-47CC-8EE9-8871D7547493}"/>
              </a:ext>
            </a:extLst>
          </p:cNvPr>
          <p:cNvSpPr/>
          <p:nvPr/>
        </p:nvSpPr>
        <p:spPr>
          <a:xfrm>
            <a:off x="419735" y="3128770"/>
            <a:ext cx="2592000" cy="164445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Migration Funding Commitment</a:t>
            </a:r>
          </a:p>
        </p:txBody>
      </p:sp>
      <p:sp>
        <p:nvSpPr>
          <p:cNvPr id="55" name="Rectangle 36">
            <a:extLst>
              <a:ext uri="{FF2B5EF4-FFF2-40B4-BE49-F238E27FC236}">
                <a16:creationId xmlns:a16="http://schemas.microsoft.com/office/drawing/2014/main" id="{0DA7A1A7-BAF7-4855-9CCB-53C64F01D570}"/>
              </a:ext>
            </a:extLst>
          </p:cNvPr>
          <p:cNvSpPr/>
          <p:nvPr/>
        </p:nvSpPr>
        <p:spPr>
          <a:xfrm>
            <a:off x="3156149" y="3128770"/>
            <a:ext cx="1296000" cy="1630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56" name="Rectangle 37">
            <a:extLst>
              <a:ext uri="{FF2B5EF4-FFF2-40B4-BE49-F238E27FC236}">
                <a16:creationId xmlns:a16="http://schemas.microsoft.com/office/drawing/2014/main" id="{09C1E8BA-490F-4667-A45B-C8C14885D19C}"/>
              </a:ext>
            </a:extLst>
          </p:cNvPr>
          <p:cNvSpPr/>
          <p:nvPr/>
        </p:nvSpPr>
        <p:spPr>
          <a:xfrm>
            <a:off x="4596563" y="3128771"/>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just">
              <a:defRPr sz="1400">
                <a:solidFill>
                  <a:schemeClr val="tx1"/>
                </a:solidFill>
              </a:defRPr>
            </a:pPr>
            <a:r>
              <a:rPr lang="pt-BR" sz="1400" dirty="0"/>
              <a:t>A Diretoria se comprometeu a garantir que o financiamento necessário esteja disponível para projetos de nuvem e também pretende aumentá-lo com mecanismos de financiamento de fornecedores.</a:t>
            </a:r>
          </a:p>
        </p:txBody>
      </p:sp>
      <p:sp>
        <p:nvSpPr>
          <p:cNvPr id="60" name="TextBox 44">
            <a:extLst>
              <a:ext uri="{FF2B5EF4-FFF2-40B4-BE49-F238E27FC236}">
                <a16:creationId xmlns:a16="http://schemas.microsoft.com/office/drawing/2014/main" id="{190F27F4-7268-47D8-9034-AAF9A63548FC}"/>
              </a:ext>
            </a:extLst>
          </p:cNvPr>
          <p:cNvSpPr txBox="1"/>
          <p:nvPr/>
        </p:nvSpPr>
        <p:spPr>
          <a:xfrm>
            <a:off x="9060978" y="3130378"/>
            <a:ext cx="5184648" cy="1600438"/>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Get budget allocation for the first year of migration effort
Identify workloads that have a large and near term pay-back to start saving
Do a TCO for full on-prem environment to solidify the opportunity vision and specifically state a strategy / goal around cloud adoption and migration to drive speed
Do discovery to enable an estimate of migration effort</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495406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496359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496359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496568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5" name="Rectangle 45" descr="A3">
            <a:extLst>
              <a:ext uri="{FF2B5EF4-FFF2-40B4-BE49-F238E27FC236}">
                <a16:creationId xmlns:a16="http://schemas.microsoft.com/office/drawing/2014/main" id="{69C6B364-8594-4E64-A236-9F82296F7EE2}"/>
              </a:ext>
            </a:extLst>
          </p:cNvPr>
          <p:cNvSpPr/>
          <p:nvPr/>
        </p:nvSpPr>
        <p:spPr>
          <a:xfrm>
            <a:off x="419735" y="5080150"/>
            <a:ext cx="2592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Specific Migration Workloads Committed</a:t>
            </a:r>
          </a:p>
        </p:txBody>
      </p:sp>
      <p:sp>
        <p:nvSpPr>
          <p:cNvPr id="66" name="Rectangle 36">
            <a:extLst>
              <a:ext uri="{FF2B5EF4-FFF2-40B4-BE49-F238E27FC236}">
                <a16:creationId xmlns:a16="http://schemas.microsoft.com/office/drawing/2014/main" id="{9ACE1B1B-3855-4F11-89AF-6AD733D55D97}"/>
              </a:ext>
            </a:extLst>
          </p:cNvPr>
          <p:cNvSpPr/>
          <p:nvPr/>
        </p:nvSpPr>
        <p:spPr>
          <a:xfrm>
            <a:off x="3156149" y="5090921"/>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pPr algn="ctr"/>
            <a:r>
              <a:rPr lang="en-US" sz="1440" dirty="0">
                <a:solidFill>
                  <a:schemeClr val="tx1"/>
                </a:solidFill>
              </a:rPr>
              <a:t>Pre-Mobilize</a:t>
            </a:r>
          </a:p>
        </p:txBody>
      </p:sp>
      <p:sp>
        <p:nvSpPr>
          <p:cNvPr id="67" name="TextBox 44">
            <a:extLst>
              <a:ext uri="{FF2B5EF4-FFF2-40B4-BE49-F238E27FC236}">
                <a16:creationId xmlns:a16="http://schemas.microsoft.com/office/drawing/2014/main" id="{2388B263-3E9A-47EC-80A3-E43461CE04DD}"/>
              </a:ext>
            </a:extLst>
          </p:cNvPr>
          <p:cNvSpPr txBox="1"/>
          <p:nvPr/>
        </p:nvSpPr>
        <p:spPr>
          <a:xfrm>
            <a:off x="9060978" y="5102053"/>
            <a:ext cx="5184648" cy="738664"/>
          </a:xfrm>
          <a:prstGeom prst="rect">
            <a:avLst/>
          </a:prstGeom>
          <a:noFill/>
        </p:spPr>
        <p:txBody>
          <a:bodyPr wrap="square" rtlCol="0">
            <a:spAutoFit/>
          </a:bodyPr>
          <a:lstStyle/>
          <a:p>
            <a:pPr marL="211456" indent="-211456">
              <a:buFont typeface="Arial" panose="020B0604020202020204" pitchFamily="34" charset="0"/>
              <a:buChar char="•"/>
            </a:pPr>
            <a:r>
              <a:rPr lang="en-US" sz="1400" dirty="0"/>
              <a:t>Identify the first movers and larger migration vision
Do discovery to understand what the environment looks like and identify early movers</a:t>
            </a:r>
          </a:p>
        </p:txBody>
      </p:sp>
    </p:spTree>
    <p:extLst>
      <p:ext uri="{BB962C8B-B14F-4D97-AF65-F5344CB8AC3E}">
        <p14:creationId xmlns:p14="http://schemas.microsoft.com/office/powerpoint/2010/main" val="197169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731518" y="3015614"/>
            <a:ext cx="13784582" cy="1638013"/>
          </a:xfrm>
        </p:spPr>
        <p:txBody>
          <a:bodyPr/>
          <a:lstStyle/>
          <a:p>
            <a:r>
              <a:rPr lang="en-US" sz="5400" dirty="0"/>
              <a:t>Migration Readiness Assessment (MRA)</a:t>
            </a:r>
            <a:br>
              <a:rPr lang="en-US" sz="5400" dirty="0"/>
            </a:br>
            <a:endParaRPr lang="en-US" sz="5400" dirty="0"/>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731516" y="3887471"/>
            <a:ext cx="12057383" cy="757130"/>
          </a:xfrm>
        </p:spPr>
        <p:txBody>
          <a:bodyPr/>
          <a:lstStyle/>
          <a:p>
            <a:r>
              <a:rPr lang="en-US" sz="4800" dirty="0"/>
              <a:t>Workshop Summary</a:t>
            </a:r>
            <a:endParaRPr lang="en-US" dirty="0"/>
          </a:p>
        </p:txBody>
      </p:sp>
      <p:sp>
        <p:nvSpPr>
          <p:cNvPr id="7" name="TextBox 6">
            <a:extLst>
              <a:ext uri="{FF2B5EF4-FFF2-40B4-BE49-F238E27FC236}">
                <a16:creationId xmlns:a16="http://schemas.microsoft.com/office/drawing/2014/main" id="{BDC05D0F-7523-A94E-8245-6CC700EEBA81}"/>
              </a:ext>
            </a:extLst>
          </p:cNvPr>
          <p:cNvSpPr txBox="1"/>
          <p:nvPr/>
        </p:nvSpPr>
        <p:spPr>
          <a:xfrm>
            <a:off x="624839" y="2114003"/>
            <a:ext cx="11053648" cy="830997"/>
          </a:xfrm>
          <a:prstGeom prst="rect">
            <a:avLst/>
          </a:prstGeom>
          <a:noFill/>
        </p:spPr>
        <p:txBody>
          <a:bodyPr wrap="square" rtlCol="0">
            <a:spAutoFit/>
          </a:bodyPr>
          <a:lstStyle/>
          <a:p>
            <a:r>
              <a:rPr lang="en-US" sz="4800" dirty="0">
                <a:latin typeface="Amazon Ember Medium" panose="020B0603020204020204" pitchFamily="34" charset="0"/>
                <a:ea typeface="Amazon Ember Medium" panose="020B0603020204020204" pitchFamily="34" charset="0"/>
                <a:cs typeface="Amazon Ember Medium" panose="020B0603020204020204" pitchFamily="34" charset="0"/>
              </a:rPr>
              <a:t>ACME_BB</a:t>
            </a:r>
          </a:p>
        </p:txBody>
      </p:sp>
      <p:sp>
        <p:nvSpPr>
          <p:cNvPr id="11" name="TextBox 10">
            <a:extLst>
              <a:ext uri="{FF2B5EF4-FFF2-40B4-BE49-F238E27FC236}">
                <a16:creationId xmlns:a16="http://schemas.microsoft.com/office/drawing/2014/main" id="{EFA703A8-48B0-8147-B6FE-DDB5262D0306}"/>
              </a:ext>
            </a:extLst>
          </p:cNvPr>
          <p:cNvSpPr txBox="1"/>
          <p:nvPr/>
        </p:nvSpPr>
        <p:spPr>
          <a:xfrm>
            <a:off x="731516" y="5525484"/>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Amazon Web Services </a:t>
            </a:r>
            <a:endParaRPr lang="en-US" sz="1667" dirty="0"/>
          </a:p>
        </p:txBody>
      </p:sp>
      <p:sp>
        <p:nvSpPr>
          <p:cNvPr id="12" name="TextBox 11">
            <a:extLst>
              <a:ext uri="{FF2B5EF4-FFF2-40B4-BE49-F238E27FC236}">
                <a16:creationId xmlns:a16="http://schemas.microsoft.com/office/drawing/2014/main" id="{BF9E514E-54CA-1C42-B3C9-538A1217521D}"/>
              </a:ext>
            </a:extLst>
          </p:cNvPr>
          <p:cNvSpPr txBox="1"/>
          <p:nvPr/>
        </p:nvSpPr>
        <p:spPr>
          <a:xfrm>
            <a:off x="731516" y="6130131"/>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Tue Nov 22 2022</a:t>
            </a:r>
            <a:endParaRPr lang="en-US" sz="1667" dirty="0"/>
          </a:p>
        </p:txBody>
      </p:sp>
      <p:sp>
        <p:nvSpPr>
          <p:cNvPr id="13" name="TextBox 12">
            <a:extLst>
              <a:ext uri="{FF2B5EF4-FFF2-40B4-BE49-F238E27FC236}">
                <a16:creationId xmlns:a16="http://schemas.microsoft.com/office/drawing/2014/main" id="{A91C3C1B-64A0-C341-A85E-E4E90F254192}"/>
              </a:ext>
            </a:extLst>
          </p:cNvPr>
          <p:cNvSpPr txBox="1"/>
          <p:nvPr/>
        </p:nvSpPr>
        <p:spPr>
          <a:xfrm>
            <a:off x="731516" y="6560339"/>
            <a:ext cx="4801809" cy="348878"/>
          </a:xfrm>
          <a:prstGeom prst="rect">
            <a:avLst/>
          </a:prstGeom>
          <a:noFill/>
        </p:spPr>
        <p:txBody>
          <a:bodyPr wrap="square" rtlCol="0">
            <a:spAutoFit/>
          </a:bodyPr>
          <a:lstStyle/>
          <a:p>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Fabiano Alves</a:t>
            </a:r>
            <a:endParaRPr lang="en-US" sz="1667" dirty="0"/>
          </a:p>
        </p:txBody>
      </p:sp>
    </p:spTree>
    <p:extLst>
      <p:ext uri="{BB962C8B-B14F-4D97-AF65-F5344CB8AC3E}">
        <p14:creationId xmlns:p14="http://schemas.microsoft.com/office/powerpoint/2010/main" val="2504371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1143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19" name="Rectangle 18">
            <a:extLst>
              <a:ext uri="{FF2B5EF4-FFF2-40B4-BE49-F238E27FC236}">
                <a16:creationId xmlns:a16="http://schemas.microsoft.com/office/drawing/2014/main" id="{10A42390-462E-402B-B1B5-3B806257008B}"/>
              </a:ext>
            </a:extLst>
          </p:cNvPr>
          <p:cNvSpPr/>
          <p:nvPr/>
        </p:nvSpPr>
        <p:spPr>
          <a:xfrm>
            <a:off x="419735" y="3001444"/>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7DD891DD-57F5-4DEB-BC5B-F9C08D36564E}"/>
              </a:ext>
            </a:extLst>
          </p:cNvPr>
          <p:cNvSpPr/>
          <p:nvPr/>
        </p:nvSpPr>
        <p:spPr>
          <a:xfrm>
            <a:off x="3156149" y="3010969"/>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1" name="Rectangle 20">
            <a:extLst>
              <a:ext uri="{FF2B5EF4-FFF2-40B4-BE49-F238E27FC236}">
                <a16:creationId xmlns:a16="http://schemas.microsoft.com/office/drawing/2014/main" id="{6EDA62C6-E1BE-4364-BB29-59D35BFAF96A}"/>
              </a:ext>
            </a:extLst>
          </p:cNvPr>
          <p:cNvSpPr/>
          <p:nvPr/>
        </p:nvSpPr>
        <p:spPr>
          <a:xfrm>
            <a:off x="4596563" y="301096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116739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Determine Delivery Model &amp; Approach</a:t>
            </a:r>
            <a:endParaRPr lang="en-US" sz="1440" dirty="0">
              <a:solidFill>
                <a:schemeClr val="tx1"/>
              </a:solidFill>
            </a:endParaRPr>
          </a:p>
        </p:txBody>
      </p:sp>
      <p:sp>
        <p:nvSpPr>
          <p:cNvPr id="44" name="Rectangle 43">
            <a:extLst>
              <a:ext uri="{FF2B5EF4-FFF2-40B4-BE49-F238E27FC236}">
                <a16:creationId xmlns:a16="http://schemas.microsoft.com/office/drawing/2014/main" id="{ACD8CE8B-8CED-4A93-A30A-D710E7F4A7CA}"/>
              </a:ext>
            </a:extLst>
          </p:cNvPr>
          <p:cNvSpPr/>
          <p:nvPr/>
        </p:nvSpPr>
        <p:spPr>
          <a:xfrm>
            <a:off x="9060978" y="301306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Customer Migration Project Plan</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977" y="1663528"/>
            <a:ext cx="5288015" cy="1169551"/>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Confirm decision regarding roles of internal teams, Partner, and AWS, and involve Partner (if applicable) in the migration strategy and planning as early as possible.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Determine the partner selection criteria.</a:t>
            </a:r>
          </a:p>
        </p:txBody>
      </p:sp>
      <p:sp>
        <p:nvSpPr>
          <p:cNvPr id="50" name="Rectangle 35" descr="A2">
            <a:extLst>
              <a:ext uri="{FF2B5EF4-FFF2-40B4-BE49-F238E27FC236}">
                <a16:creationId xmlns:a16="http://schemas.microsoft.com/office/drawing/2014/main" id="{F30A2422-9C58-47CC-8EE9-8871D7547493}"/>
              </a:ext>
            </a:extLst>
          </p:cNvPr>
          <p:cNvSpPr/>
          <p:nvPr/>
        </p:nvSpPr>
        <p:spPr>
          <a:xfrm>
            <a:off x="419735" y="3128770"/>
            <a:ext cx="2592000" cy="28566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Migration Plan</a:t>
            </a:r>
          </a:p>
        </p:txBody>
      </p:sp>
      <p:sp>
        <p:nvSpPr>
          <p:cNvPr id="55" name="Rectangle 36">
            <a:extLst>
              <a:ext uri="{FF2B5EF4-FFF2-40B4-BE49-F238E27FC236}">
                <a16:creationId xmlns:a16="http://schemas.microsoft.com/office/drawing/2014/main" id="{0DA7A1A7-BAF7-4855-9CCB-53C64F01D570}"/>
              </a:ext>
            </a:extLst>
          </p:cNvPr>
          <p:cNvSpPr/>
          <p:nvPr/>
        </p:nvSpPr>
        <p:spPr>
          <a:xfrm>
            <a:off x="3156149" y="3128770"/>
            <a:ext cx="1296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60" name="TextBox 44">
            <a:extLst>
              <a:ext uri="{FF2B5EF4-FFF2-40B4-BE49-F238E27FC236}">
                <a16:creationId xmlns:a16="http://schemas.microsoft.com/office/drawing/2014/main" id="{190F27F4-7268-47D8-9034-AAF9A63548FC}"/>
              </a:ext>
            </a:extLst>
          </p:cNvPr>
          <p:cNvSpPr txBox="1"/>
          <p:nvPr/>
        </p:nvSpPr>
        <p:spPr>
          <a:xfrm>
            <a:off x="9060978" y="3130378"/>
            <a:ext cx="5184648" cy="289310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Identify initial movers (generally require App Owner who is a promoter and an App that is not complex).</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Refine your detailed business case on the larger migration scope as part of the Mobilize phase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Mobilize: Perform a full application portfolio assessment and migration planning as part of Mobilize. This includes portfolio application/infrastructure discovery, migration patterns for 7R's (Retain, Retire, Rehost, </a:t>
            </a:r>
            <a:r>
              <a:rPr lang="en-US" sz="1400" dirty="0" err="1"/>
              <a:t>Replatform</a:t>
            </a:r>
            <a:r>
              <a:rPr lang="en-US" sz="1400" dirty="0"/>
              <a:t>, Rearchitect, Repurchase, Relocate), dependency analysis, migration wave plan, and detailed assessment of initial movers.</a:t>
            </a:r>
          </a:p>
          <a:p>
            <a:pPr marL="211456" indent="-211456" algn="just">
              <a:buFont typeface="Arial" panose="020B0604020202020204" pitchFamily="34" charset="0"/>
              <a:buChar char="•"/>
            </a:pPr>
            <a:endParaRPr lang="en-US" sz="1400" dirty="0"/>
          </a:p>
        </p:txBody>
      </p:sp>
      <p:sp>
        <p:nvSpPr>
          <p:cNvPr id="61" name="Rectangle 18">
            <a:extLst>
              <a:ext uri="{FF2B5EF4-FFF2-40B4-BE49-F238E27FC236}">
                <a16:creationId xmlns:a16="http://schemas.microsoft.com/office/drawing/2014/main" id="{4CC27046-E3DB-412D-A46C-3BFD08C38834}"/>
              </a:ext>
            </a:extLst>
          </p:cNvPr>
          <p:cNvSpPr/>
          <p:nvPr/>
        </p:nvSpPr>
        <p:spPr>
          <a:xfrm>
            <a:off x="419735" y="5985420"/>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5994945"/>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5994945"/>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5997039"/>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Tree>
    <p:extLst>
      <p:ext uri="{BB962C8B-B14F-4D97-AF65-F5344CB8AC3E}">
        <p14:creationId xmlns:p14="http://schemas.microsoft.com/office/powerpoint/2010/main" val="101601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1143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19" name="Rectangle 18">
            <a:extLst>
              <a:ext uri="{FF2B5EF4-FFF2-40B4-BE49-F238E27FC236}">
                <a16:creationId xmlns:a16="http://schemas.microsoft.com/office/drawing/2014/main" id="{10A42390-462E-402B-B1B5-3B806257008B}"/>
              </a:ext>
            </a:extLst>
          </p:cNvPr>
          <p:cNvSpPr/>
          <p:nvPr/>
        </p:nvSpPr>
        <p:spPr>
          <a:xfrm>
            <a:off x="419735" y="2810055"/>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7DD891DD-57F5-4DEB-BC5B-F9C08D36564E}"/>
              </a:ext>
            </a:extLst>
          </p:cNvPr>
          <p:cNvSpPr/>
          <p:nvPr/>
        </p:nvSpPr>
        <p:spPr>
          <a:xfrm>
            <a:off x="3156149" y="2819580"/>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1" name="Rectangle 20">
            <a:extLst>
              <a:ext uri="{FF2B5EF4-FFF2-40B4-BE49-F238E27FC236}">
                <a16:creationId xmlns:a16="http://schemas.microsoft.com/office/drawing/2014/main" id="{6EDA62C6-E1BE-4364-BB29-59D35BFAF96A}"/>
              </a:ext>
            </a:extLst>
          </p:cNvPr>
          <p:cNvSpPr/>
          <p:nvPr/>
        </p:nvSpPr>
        <p:spPr>
          <a:xfrm>
            <a:off x="4596563" y="2819575"/>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116739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Single </a:t>
            </a:r>
            <a:r>
              <a:rPr lang="pt-BR" sz="1440" dirty="0" err="1">
                <a:solidFill>
                  <a:schemeClr val="tx1"/>
                </a:solidFill>
              </a:rPr>
              <a:t>Threaded</a:t>
            </a:r>
            <a:r>
              <a:rPr lang="pt-BR" sz="1440" dirty="0">
                <a:solidFill>
                  <a:schemeClr val="tx1"/>
                </a:solidFill>
              </a:rPr>
              <a:t> </a:t>
            </a:r>
            <a:r>
              <a:rPr lang="pt-BR" sz="1440" dirty="0" err="1">
                <a:solidFill>
                  <a:schemeClr val="tx1"/>
                </a:solidFill>
              </a:rPr>
              <a:t>Leader</a:t>
            </a:r>
            <a:endParaRPr lang="en-US" sz="1440" dirty="0">
              <a:solidFill>
                <a:schemeClr val="tx1"/>
              </a:solidFill>
            </a:endParaRPr>
          </a:p>
        </p:txBody>
      </p:sp>
      <p:sp>
        <p:nvSpPr>
          <p:cNvPr id="44" name="Rectangle 43">
            <a:extLst>
              <a:ext uri="{FF2B5EF4-FFF2-40B4-BE49-F238E27FC236}">
                <a16:creationId xmlns:a16="http://schemas.microsoft.com/office/drawing/2014/main" id="{ACD8CE8B-8CED-4A93-A30A-D710E7F4A7CA}"/>
              </a:ext>
            </a:extLst>
          </p:cNvPr>
          <p:cNvSpPr/>
          <p:nvPr/>
        </p:nvSpPr>
        <p:spPr>
          <a:xfrm>
            <a:off x="9060978" y="2821669"/>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pt-BR" sz="3800" b="1" dirty="0">
                <a:latin typeface="+mj-lt"/>
              </a:rPr>
              <a:t>Skills &amp; COE</a:t>
            </a:r>
            <a:endParaRPr lang="en-US" sz="3800" b="1" dirty="0">
              <a:latin typeface="+mj-lt"/>
            </a:endParaRPr>
          </a:p>
        </p:txBody>
      </p:sp>
      <p:sp>
        <p:nvSpPr>
          <p:cNvPr id="45" name="TextBox 44">
            <a:extLst>
              <a:ext uri="{FF2B5EF4-FFF2-40B4-BE49-F238E27FC236}">
                <a16:creationId xmlns:a16="http://schemas.microsoft.com/office/drawing/2014/main" id="{7768B06F-CFFB-43FD-BF02-3E10B7186186}"/>
              </a:ext>
            </a:extLst>
          </p:cNvPr>
          <p:cNvSpPr txBox="1"/>
          <p:nvPr/>
        </p:nvSpPr>
        <p:spPr>
          <a:xfrm>
            <a:off x="9060977" y="1663528"/>
            <a:ext cx="5288015"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Engage the AWS Cloud Economics team for a Cloud Financial Management (CFM) Capability Assessment.</a:t>
            </a:r>
          </a:p>
        </p:txBody>
      </p:sp>
      <p:sp>
        <p:nvSpPr>
          <p:cNvPr id="50" name="Rectangle 35" descr="A2">
            <a:extLst>
              <a:ext uri="{FF2B5EF4-FFF2-40B4-BE49-F238E27FC236}">
                <a16:creationId xmlns:a16="http://schemas.microsoft.com/office/drawing/2014/main" id="{F30A2422-9C58-47CC-8EE9-8871D7547493}"/>
              </a:ext>
            </a:extLst>
          </p:cNvPr>
          <p:cNvSpPr/>
          <p:nvPr/>
        </p:nvSpPr>
        <p:spPr>
          <a:xfrm>
            <a:off x="384774" y="2871242"/>
            <a:ext cx="2592000"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Experience baseline</a:t>
            </a:r>
            <a:endParaRPr lang="en-US" sz="1440" dirty="0">
              <a:solidFill>
                <a:schemeClr val="tx1"/>
              </a:solidFill>
            </a:endParaRPr>
          </a:p>
        </p:txBody>
      </p:sp>
      <p:sp>
        <p:nvSpPr>
          <p:cNvPr id="55" name="Rectangle 36">
            <a:extLst>
              <a:ext uri="{FF2B5EF4-FFF2-40B4-BE49-F238E27FC236}">
                <a16:creationId xmlns:a16="http://schemas.microsoft.com/office/drawing/2014/main" id="{0DA7A1A7-BAF7-4855-9CCB-53C64F01D570}"/>
              </a:ext>
            </a:extLst>
          </p:cNvPr>
          <p:cNvSpPr/>
          <p:nvPr/>
        </p:nvSpPr>
        <p:spPr>
          <a:xfrm>
            <a:off x="3138667" y="2893312"/>
            <a:ext cx="1296000"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60" name="TextBox 44">
            <a:extLst>
              <a:ext uri="{FF2B5EF4-FFF2-40B4-BE49-F238E27FC236}">
                <a16:creationId xmlns:a16="http://schemas.microsoft.com/office/drawing/2014/main" id="{190F27F4-7268-47D8-9034-AAF9A63548FC}"/>
              </a:ext>
            </a:extLst>
          </p:cNvPr>
          <p:cNvSpPr txBox="1"/>
          <p:nvPr/>
        </p:nvSpPr>
        <p:spPr>
          <a:xfrm>
            <a:off x="9060972" y="2860848"/>
            <a:ext cx="5184648" cy="738664"/>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Identify a training leader to help drive initiative.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the AWS Training team for a learning needs assessment.</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3699411"/>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3708936"/>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3708936"/>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371102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2" name="Rectangle 25" descr="A1">
            <a:extLst>
              <a:ext uri="{FF2B5EF4-FFF2-40B4-BE49-F238E27FC236}">
                <a16:creationId xmlns:a16="http://schemas.microsoft.com/office/drawing/2014/main" id="{1A2D137E-7888-4EAA-AD95-2945B33E8DA1}"/>
              </a:ext>
            </a:extLst>
          </p:cNvPr>
          <p:cNvSpPr/>
          <p:nvPr/>
        </p:nvSpPr>
        <p:spPr>
          <a:xfrm>
            <a:off x="4596561" y="1486825"/>
            <a:ext cx="4319999" cy="14827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just"/>
            <a:r>
              <a:rPr lang="pt-BR" sz="1440" dirty="0">
                <a:solidFill>
                  <a:schemeClr val="tx1"/>
                </a:solidFill>
              </a:rPr>
              <a:t>Atualmente o programa pertence ao Cloud CCOE que possui seu próprio CTO responsável pela mudança e o patrocinador executivo</a:t>
            </a:r>
            <a:r>
              <a:rPr lang="pt-BR" sz="1050" b="1" i="0" dirty="0">
                <a:solidFill>
                  <a:srgbClr val="16191F"/>
                </a:solidFill>
                <a:effectLst/>
                <a:latin typeface="Amazon Ember" panose="020B0603020204020204"/>
              </a:rPr>
              <a:t>.</a:t>
            </a:r>
            <a:endParaRPr lang="en-US" sz="1440" dirty="0">
              <a:solidFill>
                <a:schemeClr val="tx1"/>
              </a:solidFill>
            </a:endParaRPr>
          </a:p>
        </p:txBody>
      </p:sp>
      <p:sp>
        <p:nvSpPr>
          <p:cNvPr id="23" name="Rectangle 35" descr="A2">
            <a:extLst>
              <a:ext uri="{FF2B5EF4-FFF2-40B4-BE49-F238E27FC236}">
                <a16:creationId xmlns:a16="http://schemas.microsoft.com/office/drawing/2014/main" id="{1760AB92-EFBF-461F-B1EE-BF5BBD863B7C}"/>
              </a:ext>
            </a:extLst>
          </p:cNvPr>
          <p:cNvSpPr/>
          <p:nvPr/>
        </p:nvSpPr>
        <p:spPr>
          <a:xfrm>
            <a:off x="356413" y="3852983"/>
            <a:ext cx="2592000" cy="27759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Design </a:t>
            </a:r>
            <a:r>
              <a:rPr lang="pt-BR" sz="1440" dirty="0" err="1">
                <a:solidFill>
                  <a:schemeClr val="tx1"/>
                </a:solidFill>
              </a:rPr>
              <a:t>or</a:t>
            </a:r>
            <a:r>
              <a:rPr lang="pt-BR" sz="1440" dirty="0">
                <a:solidFill>
                  <a:schemeClr val="tx1"/>
                </a:solidFill>
              </a:rPr>
              <a:t> Evolve COE</a:t>
            </a:r>
            <a:endParaRPr lang="en-US" sz="1440" dirty="0">
              <a:solidFill>
                <a:schemeClr val="tx1"/>
              </a:solidFill>
            </a:endParaRPr>
          </a:p>
        </p:txBody>
      </p:sp>
      <p:sp>
        <p:nvSpPr>
          <p:cNvPr id="24" name="Rectangle 36">
            <a:extLst>
              <a:ext uri="{FF2B5EF4-FFF2-40B4-BE49-F238E27FC236}">
                <a16:creationId xmlns:a16="http://schemas.microsoft.com/office/drawing/2014/main" id="{0AE705CD-1F68-42FB-ACC3-0826A692DEB2}"/>
              </a:ext>
            </a:extLst>
          </p:cNvPr>
          <p:cNvSpPr/>
          <p:nvPr/>
        </p:nvSpPr>
        <p:spPr>
          <a:xfrm>
            <a:off x="3110306" y="3875053"/>
            <a:ext cx="1296000" cy="27538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25" name="TextBox 44">
            <a:extLst>
              <a:ext uri="{FF2B5EF4-FFF2-40B4-BE49-F238E27FC236}">
                <a16:creationId xmlns:a16="http://schemas.microsoft.com/office/drawing/2014/main" id="{69884E7F-0EF6-4D24-B39F-05F069D37F08}"/>
              </a:ext>
            </a:extLst>
          </p:cNvPr>
          <p:cNvSpPr txBox="1"/>
          <p:nvPr/>
        </p:nvSpPr>
        <p:spPr>
          <a:xfrm>
            <a:off x="9060972" y="3842589"/>
            <a:ext cx="5156287" cy="289310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Identify initial movers (generally require App Owner who is a promoter and an App that is not complex).</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Refine your detailed business case on the larger migration scope as part of the Mobilize phase.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Mobilize: Perform a full application portfolio assessment and migration planning as part of Mobilize. This includes portfolio application/infrastructure discovery, migration patterns for 7R's (Retain, Retire, Rehost, </a:t>
            </a:r>
            <a:r>
              <a:rPr lang="en-US" sz="1400" dirty="0" err="1"/>
              <a:t>Replatform</a:t>
            </a:r>
            <a:r>
              <a:rPr lang="en-US" sz="1400" dirty="0"/>
              <a:t>, Rearchitect, Repurchase, Relocate), dependency analysis, migration wave plan, and detailed assessment of initial movers.</a:t>
            </a:r>
          </a:p>
          <a:p>
            <a:pPr marL="211456" indent="-211456" algn="just">
              <a:buFont typeface="Arial" panose="020B0604020202020204" pitchFamily="34" charset="0"/>
              <a:buChar char="•"/>
            </a:pPr>
            <a:endParaRPr lang="en-US" sz="1400" dirty="0"/>
          </a:p>
        </p:txBody>
      </p:sp>
      <p:sp>
        <p:nvSpPr>
          <p:cNvPr id="27" name="Rectangle 18">
            <a:extLst>
              <a:ext uri="{FF2B5EF4-FFF2-40B4-BE49-F238E27FC236}">
                <a16:creationId xmlns:a16="http://schemas.microsoft.com/office/drawing/2014/main" id="{CF1BC321-30C3-4A13-87AD-34A87917C937}"/>
              </a:ext>
            </a:extLst>
          </p:cNvPr>
          <p:cNvSpPr/>
          <p:nvPr/>
        </p:nvSpPr>
        <p:spPr>
          <a:xfrm>
            <a:off x="391374" y="663753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8" name="Rectangle 19">
            <a:extLst>
              <a:ext uri="{FF2B5EF4-FFF2-40B4-BE49-F238E27FC236}">
                <a16:creationId xmlns:a16="http://schemas.microsoft.com/office/drawing/2014/main" id="{6DA43AF0-E60A-443A-B87D-DC2B105BF099}"/>
              </a:ext>
            </a:extLst>
          </p:cNvPr>
          <p:cNvSpPr/>
          <p:nvPr/>
        </p:nvSpPr>
        <p:spPr>
          <a:xfrm>
            <a:off x="3127788" y="664706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9" name="Rectangle 20">
            <a:extLst>
              <a:ext uri="{FF2B5EF4-FFF2-40B4-BE49-F238E27FC236}">
                <a16:creationId xmlns:a16="http://schemas.microsoft.com/office/drawing/2014/main" id="{CBA0CB2D-38B5-4006-8A15-1049167D7C92}"/>
              </a:ext>
            </a:extLst>
          </p:cNvPr>
          <p:cNvSpPr/>
          <p:nvPr/>
        </p:nvSpPr>
        <p:spPr>
          <a:xfrm>
            <a:off x="4568202" y="664706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0" name="Rectangle 43">
            <a:extLst>
              <a:ext uri="{FF2B5EF4-FFF2-40B4-BE49-F238E27FC236}">
                <a16:creationId xmlns:a16="http://schemas.microsoft.com/office/drawing/2014/main" id="{7C03ECAE-C725-4D3F-977E-0C3D82F3DC80}"/>
              </a:ext>
            </a:extLst>
          </p:cNvPr>
          <p:cNvSpPr/>
          <p:nvPr/>
        </p:nvSpPr>
        <p:spPr>
          <a:xfrm>
            <a:off x="9032617" y="6649155"/>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Tree>
    <p:extLst>
      <p:ext uri="{BB962C8B-B14F-4D97-AF65-F5344CB8AC3E}">
        <p14:creationId xmlns:p14="http://schemas.microsoft.com/office/powerpoint/2010/main" val="184827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59507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83461"/>
            <a:ext cx="2592000" cy="595071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Account</a:t>
            </a:r>
            <a:r>
              <a:rPr lang="pt-BR" sz="1440" dirty="0">
                <a:solidFill>
                  <a:schemeClr val="tx1"/>
                </a:solidFill>
              </a:rPr>
              <a:t> Design &amp; </a:t>
            </a:r>
            <a:r>
              <a:rPr lang="pt-BR" sz="1440" dirty="0" err="1">
                <a:solidFill>
                  <a:schemeClr val="tx1"/>
                </a:solidFill>
              </a:rPr>
              <a:t>Configuration</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pt-BR" sz="3800" b="1" dirty="0">
                <a:latin typeface="+mj-lt"/>
              </a:rPr>
              <a:t>Landing Zone</a:t>
            </a:r>
            <a:endParaRPr lang="en-US" sz="3800" b="1" dirty="0">
              <a:latin typeface="+mj-lt"/>
            </a:endParaRPr>
          </a:p>
        </p:txBody>
      </p:sp>
      <p:sp>
        <p:nvSpPr>
          <p:cNvPr id="45" name="TextBox 44">
            <a:extLst>
              <a:ext uri="{FF2B5EF4-FFF2-40B4-BE49-F238E27FC236}">
                <a16:creationId xmlns:a16="http://schemas.microsoft.com/office/drawing/2014/main" id="{7768B06F-CFFB-43FD-BF02-3E10B7186186}"/>
              </a:ext>
            </a:extLst>
          </p:cNvPr>
          <p:cNvSpPr txBox="1"/>
          <p:nvPr/>
        </p:nvSpPr>
        <p:spPr>
          <a:xfrm>
            <a:off x="9060968" y="1663528"/>
            <a:ext cx="5288024" cy="634019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EBA Accelerator: Conduct the "Portfolio Discovery Party" to start collecting current application and infrastructure information for a subset of your environment.</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MAP Accelerator: Start "Discovery Acceleration and Planning (DAP)" - Includes infrastructure and application discovery, directional business case with Migration Evaluator, </a:t>
            </a:r>
            <a:r>
              <a:rPr lang="en-US" sz="1400" dirty="0" err="1"/>
              <a:t>intial</a:t>
            </a:r>
            <a:r>
              <a:rPr lang="en-US" sz="1400" dirty="0"/>
              <a:t> wave plan (one to two waves) and optional Microsoft licensing optimization.</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EBA Accelerator: Conduct the "Portfolio Analysis Party" to start analyzing applications, establish decision criteria for application migration candidates, solidify migration success patterns and define initial migration wave plans for a subset of your environment.</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with AWS to conduct AWS Applications Assessment to perform discovery and detailed assessment, including migration strategy, for up to 5 initial movers.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with AWS to apply AWS Database Migration Assessment Framework to build/refine your cloud-based DB strategy.</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with AWS to conduct Application Modernization Assessment to build/refine your strategy for modernizing legacy applications.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with AWS to conduct a Windows Migration and Modernization Assessment to rapidly determine the next steps to modernize your Microsoft-based workloads</a:t>
            </a:r>
          </a:p>
        </p:txBody>
      </p:sp>
      <p:sp>
        <p:nvSpPr>
          <p:cNvPr id="22" name="Rectangle 25" descr="A1">
            <a:extLst>
              <a:ext uri="{FF2B5EF4-FFF2-40B4-BE49-F238E27FC236}">
                <a16:creationId xmlns:a16="http://schemas.microsoft.com/office/drawing/2014/main" id="{1A2D137E-7888-4EAA-AD95-2945B33E8DA1}"/>
              </a:ext>
            </a:extLst>
          </p:cNvPr>
          <p:cNvSpPr/>
          <p:nvPr/>
        </p:nvSpPr>
        <p:spPr>
          <a:xfrm rot="10800000" flipV="1">
            <a:off x="4596558" y="1259499"/>
            <a:ext cx="4319999" cy="64597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just"/>
            <a:r>
              <a:rPr lang="pt-BR" sz="1440" dirty="0">
                <a:solidFill>
                  <a:schemeClr val="tx1"/>
                </a:solidFill>
              </a:rPr>
              <a:t>A ACME criou uma Landing Zone rudimentar na AWS e automatizou a solicitação e o provisionamento de contas da AWS para equipes, as soluções usam o AWS </a:t>
            </a:r>
            <a:r>
              <a:rPr lang="pt-BR" sz="1440" dirty="0" err="1">
                <a:solidFill>
                  <a:schemeClr val="tx1"/>
                </a:solidFill>
              </a:rPr>
              <a:t>Organizations</a:t>
            </a:r>
            <a:r>
              <a:rPr lang="pt-BR" sz="1440" dirty="0">
                <a:solidFill>
                  <a:schemeClr val="tx1"/>
                </a:solidFill>
              </a:rPr>
              <a:t> e as políticas de controle de segurança (SCP) para gerenciar algumas configurações básicas nas contas da equipe. O ambiente Landing Zone é integrado ao AD local por meio de uma instância hospedada na nuvem. A ACME requer alguma assistência para refinar o processo e recomendações sobre outras práticas recomendadas, pois não têm certeza de que protegeram totalmente o ambiente.</a:t>
            </a:r>
            <a:endParaRPr lang="en-US" sz="1440" dirty="0">
              <a:solidFill>
                <a:schemeClr val="tx1"/>
              </a:solidFill>
            </a:endParaRPr>
          </a:p>
        </p:txBody>
      </p:sp>
    </p:spTree>
    <p:extLst>
      <p:ext uri="{BB962C8B-B14F-4D97-AF65-F5344CB8AC3E}">
        <p14:creationId xmlns:p14="http://schemas.microsoft.com/office/powerpoint/2010/main" val="176586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29283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Application</a:t>
            </a:r>
            <a:r>
              <a:rPr lang="pt-BR" sz="1440" dirty="0">
                <a:solidFill>
                  <a:schemeClr val="tx1"/>
                </a:solidFill>
              </a:rPr>
              <a:t> Discovery Data</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Application Portfolio Discovery &amp; Planning</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663528"/>
            <a:ext cx="5288662" cy="289310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MAP Accelerator: Start "Discovery Acceleration and Planning (DAP)" - Includes infrastructure and application discovery, directional business case with Migration Evaluator, </a:t>
            </a:r>
            <a:r>
              <a:rPr lang="en-US" sz="1400" dirty="0" err="1"/>
              <a:t>intial</a:t>
            </a:r>
            <a:r>
              <a:rPr lang="en-US" sz="1400" dirty="0"/>
              <a:t> wave plan (one to two waves) and optional Microsoft licensing optimization.</a:t>
            </a:r>
          </a:p>
          <a:p>
            <a:pPr marL="211456" indent="-211456" algn="just">
              <a:buFont typeface="Arial" panose="020B0604020202020204" pitchFamily="34" charset="0"/>
              <a:buChar char="•"/>
            </a:pPr>
            <a:r>
              <a:rPr lang="en-US" sz="1400" dirty="0"/>
              <a:t>EBA Accelerator: Conduct the "Portfolio Analysis Party" to start analyzing applications, establish decision criteria for application migration candidates, solidify migration success patterns and define initial migration wave plans for a subset of your environment.</a:t>
            </a:r>
          </a:p>
          <a:p>
            <a:pPr marL="211456" indent="-211456" algn="just">
              <a:buFont typeface="Arial" panose="020B0604020202020204" pitchFamily="34" charset="0"/>
              <a:buChar char="•"/>
            </a:pPr>
            <a:r>
              <a:rPr lang="en-US" sz="1400" dirty="0"/>
              <a:t>EBA Accelerator: Conduct the "Portfolio Analysis Party" to start analyzing applications, establish decision criteria for application migration candidates, solidify migration success patterns and define initial migration wave plans for a subset of your environment</a:t>
            </a:r>
          </a:p>
        </p:txBody>
      </p:sp>
      <p:sp>
        <p:nvSpPr>
          <p:cNvPr id="50" name="Rectangle 35" descr="A2">
            <a:extLst>
              <a:ext uri="{FF2B5EF4-FFF2-40B4-BE49-F238E27FC236}">
                <a16:creationId xmlns:a16="http://schemas.microsoft.com/office/drawing/2014/main" id="{F30A2422-9C58-47CC-8EE9-8871D7547493}"/>
              </a:ext>
            </a:extLst>
          </p:cNvPr>
          <p:cNvSpPr/>
          <p:nvPr/>
        </p:nvSpPr>
        <p:spPr>
          <a:xfrm>
            <a:off x="449264" y="4556628"/>
            <a:ext cx="2592000" cy="207587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Workload Owner Buy-In or Alignment</a:t>
            </a:r>
          </a:p>
        </p:txBody>
      </p:sp>
      <p:sp>
        <p:nvSpPr>
          <p:cNvPr id="55" name="Rectangle 36">
            <a:extLst>
              <a:ext uri="{FF2B5EF4-FFF2-40B4-BE49-F238E27FC236}">
                <a16:creationId xmlns:a16="http://schemas.microsoft.com/office/drawing/2014/main" id="{0DA7A1A7-BAF7-4855-9CCB-53C64F01D570}"/>
              </a:ext>
            </a:extLst>
          </p:cNvPr>
          <p:cNvSpPr/>
          <p:nvPr/>
        </p:nvSpPr>
        <p:spPr>
          <a:xfrm>
            <a:off x="3185679" y="4655903"/>
            <a:ext cx="1296000" cy="196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60" name="TextBox 44">
            <a:extLst>
              <a:ext uri="{FF2B5EF4-FFF2-40B4-BE49-F238E27FC236}">
                <a16:creationId xmlns:a16="http://schemas.microsoft.com/office/drawing/2014/main" id="{190F27F4-7268-47D8-9034-AAF9A63548FC}"/>
              </a:ext>
            </a:extLst>
          </p:cNvPr>
          <p:cNvSpPr txBox="1"/>
          <p:nvPr/>
        </p:nvSpPr>
        <p:spPr>
          <a:xfrm>
            <a:off x="9060330" y="4853706"/>
            <a:ext cx="5184648" cy="1600438"/>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Create a communications plan to keep stakeholders and other parties informed on a regular basis.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Ask the Continuous Improvement team for tools around stakeholder analysis, buy-in and communication plans. This should be run as an organizational change initiative that aligns with your culture.</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460317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461270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461270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4614797"/>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2" name="Rectangle 8">
            <a:extLst>
              <a:ext uri="{FF2B5EF4-FFF2-40B4-BE49-F238E27FC236}">
                <a16:creationId xmlns:a16="http://schemas.microsoft.com/office/drawing/2014/main" id="{8ED34A36-DDB8-45BD-ADA3-0A70F97B6BA9}"/>
              </a:ext>
            </a:extLst>
          </p:cNvPr>
          <p:cNvSpPr/>
          <p:nvPr/>
        </p:nvSpPr>
        <p:spPr>
          <a:xfrm>
            <a:off x="3092307" y="1683462"/>
            <a:ext cx="1296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endParaRPr lang="en-US" sz="1440" dirty="0">
              <a:solidFill>
                <a:schemeClr val="tx1"/>
              </a:solidFill>
            </a:endParaRPr>
          </a:p>
        </p:txBody>
      </p:sp>
      <p:sp>
        <p:nvSpPr>
          <p:cNvPr id="25" name="Rectangle 18">
            <a:extLst>
              <a:ext uri="{FF2B5EF4-FFF2-40B4-BE49-F238E27FC236}">
                <a16:creationId xmlns:a16="http://schemas.microsoft.com/office/drawing/2014/main" id="{A11C60A4-641A-469D-A9B2-8B0FC978FA9B}"/>
              </a:ext>
            </a:extLst>
          </p:cNvPr>
          <p:cNvSpPr/>
          <p:nvPr/>
        </p:nvSpPr>
        <p:spPr>
          <a:xfrm>
            <a:off x="444539" y="6669442"/>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7" name="Rectangle 19">
            <a:extLst>
              <a:ext uri="{FF2B5EF4-FFF2-40B4-BE49-F238E27FC236}">
                <a16:creationId xmlns:a16="http://schemas.microsoft.com/office/drawing/2014/main" id="{04D87AAB-BA27-4F54-BA7C-3B9BF037A774}"/>
              </a:ext>
            </a:extLst>
          </p:cNvPr>
          <p:cNvSpPr/>
          <p:nvPr/>
        </p:nvSpPr>
        <p:spPr>
          <a:xfrm>
            <a:off x="3180953" y="6678967"/>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0" name="Rectangle 20">
            <a:extLst>
              <a:ext uri="{FF2B5EF4-FFF2-40B4-BE49-F238E27FC236}">
                <a16:creationId xmlns:a16="http://schemas.microsoft.com/office/drawing/2014/main" id="{3590F19F-3FF5-429F-BA82-9A0AACB917D2}"/>
              </a:ext>
            </a:extLst>
          </p:cNvPr>
          <p:cNvSpPr/>
          <p:nvPr/>
        </p:nvSpPr>
        <p:spPr>
          <a:xfrm>
            <a:off x="4600105" y="667896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1" name="Rectangle 43">
            <a:extLst>
              <a:ext uri="{FF2B5EF4-FFF2-40B4-BE49-F238E27FC236}">
                <a16:creationId xmlns:a16="http://schemas.microsoft.com/office/drawing/2014/main" id="{1B6F455B-C0D8-40BD-9E20-5E7CE0E7B900}"/>
              </a:ext>
            </a:extLst>
          </p:cNvPr>
          <p:cNvSpPr/>
          <p:nvPr/>
        </p:nvSpPr>
        <p:spPr>
          <a:xfrm>
            <a:off x="9064520" y="668106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Tree>
    <p:extLst>
      <p:ext uri="{BB962C8B-B14F-4D97-AF65-F5344CB8AC3E}">
        <p14:creationId xmlns:p14="http://schemas.microsoft.com/office/powerpoint/2010/main" val="10972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29283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Migration</a:t>
            </a:r>
            <a:r>
              <a:rPr lang="pt-BR" sz="1440" dirty="0">
                <a:solidFill>
                  <a:schemeClr val="tx1"/>
                </a:solidFill>
              </a:rPr>
              <a:t> Experience</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Migration Process &amp; Experience</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663528"/>
            <a:ext cx="5288662" cy="289310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MAP Accelerator: Participate in the 1-day "Migration Immersion Day" that introduces AWS discovery and migration tools (e.g. </a:t>
            </a:r>
            <a:r>
              <a:rPr lang="en-US" sz="1400" dirty="0" err="1"/>
              <a:t>CloudEndure</a:t>
            </a:r>
            <a:r>
              <a:rPr lang="en-US" sz="1400" dirty="0"/>
              <a:t>, Application Discovery Service) and migrate an app in a simulated environment.</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Review how current applications are deployed in AWS.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Leverage an experienced partner to do the Migration.</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EBA Accelerator: Conduct the "Migration Party" (migrating 3 applications in 3 days) to develop migration patterns, required operating &amp; migration models, governance at scale and supporting automation</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460317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461270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461270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4614797"/>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2" name="Rectangle 8">
            <a:extLst>
              <a:ext uri="{FF2B5EF4-FFF2-40B4-BE49-F238E27FC236}">
                <a16:creationId xmlns:a16="http://schemas.microsoft.com/office/drawing/2014/main" id="{8ED34A36-DDB8-45BD-ADA3-0A70F97B6BA9}"/>
              </a:ext>
            </a:extLst>
          </p:cNvPr>
          <p:cNvSpPr/>
          <p:nvPr/>
        </p:nvSpPr>
        <p:spPr>
          <a:xfrm>
            <a:off x="3092307" y="1683462"/>
            <a:ext cx="1296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endParaRPr lang="en-US" sz="1440" dirty="0">
              <a:solidFill>
                <a:schemeClr val="tx1"/>
              </a:solidFill>
            </a:endParaRPr>
          </a:p>
        </p:txBody>
      </p:sp>
    </p:spTree>
    <p:extLst>
      <p:ext uri="{BB962C8B-B14F-4D97-AF65-F5344CB8AC3E}">
        <p14:creationId xmlns:p14="http://schemas.microsoft.com/office/powerpoint/2010/main" val="227095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57855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579419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Current</a:t>
            </a:r>
            <a:r>
              <a:rPr lang="pt-BR" sz="1440" dirty="0">
                <a:solidFill>
                  <a:schemeClr val="tx1"/>
                </a:solidFill>
              </a:rPr>
              <a:t> </a:t>
            </a:r>
            <a:r>
              <a:rPr lang="pt-BR" sz="1440" dirty="0" err="1">
                <a:solidFill>
                  <a:schemeClr val="tx1"/>
                </a:solidFill>
              </a:rPr>
              <a:t>Operations</a:t>
            </a:r>
            <a:r>
              <a:rPr lang="pt-BR" sz="1440" dirty="0">
                <a:solidFill>
                  <a:schemeClr val="tx1"/>
                </a:solidFill>
              </a:rPr>
              <a:t> Model</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Operating Model</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663528"/>
            <a:ext cx="5288662" cy="5693866"/>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Use Migration Evaluator (ME) to do a quick discovery and build a high-level business case.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MAP Accelerator: Start "Discovery Acceleration and Planning (DAP)" - Includes infrastructure and application discovery, directional business case with Migration Evaluator, </a:t>
            </a:r>
            <a:r>
              <a:rPr lang="en-US" sz="1400" dirty="0" err="1"/>
              <a:t>intial</a:t>
            </a:r>
            <a:r>
              <a:rPr lang="en-US" sz="1400" dirty="0"/>
              <a:t> wave plan (one to two waves) and optional Microsoft licensing optimization.</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MAP Accelerator: Start the "Rapid Migration Business Case" engagement with AWS Cloud Economics team, including Migration Evaluator (ME) based infrastructure discovery, software licensing optimization, and TCO saving estimation.</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EBA Accelerator: Conduct the "Data Center Exit" EBA session to build executive support and provide insights and actionable recommendations for board paper on Data Center portfolio restructuring.</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Build a high-level business case including any DC exit/consolidation and share with the broader team to build consensus and buy-in.</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Engage with the AWS DC Divest team for support on DC and IT Asset discovery, disposal, and future planning to address business case, cost, regulatory and HR issues and impacts.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Build plan and business case for DC exit/consolidation.</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7484612"/>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7494137"/>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7494137"/>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7496231"/>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2" name="Rectangle 8">
            <a:extLst>
              <a:ext uri="{FF2B5EF4-FFF2-40B4-BE49-F238E27FC236}">
                <a16:creationId xmlns:a16="http://schemas.microsoft.com/office/drawing/2014/main" id="{8ED34A36-DDB8-45BD-ADA3-0A70F97B6BA9}"/>
              </a:ext>
            </a:extLst>
          </p:cNvPr>
          <p:cNvSpPr/>
          <p:nvPr/>
        </p:nvSpPr>
        <p:spPr>
          <a:xfrm>
            <a:off x="3092307" y="1683462"/>
            <a:ext cx="1296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endParaRPr lang="en-US" sz="1440" dirty="0">
              <a:solidFill>
                <a:schemeClr val="tx1"/>
              </a:solidFill>
            </a:endParaRPr>
          </a:p>
        </p:txBody>
      </p:sp>
    </p:spTree>
    <p:extLst>
      <p:ext uri="{BB962C8B-B14F-4D97-AF65-F5344CB8AC3E}">
        <p14:creationId xmlns:p14="http://schemas.microsoft.com/office/powerpoint/2010/main" val="177094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Managed</a:t>
            </a:r>
            <a:r>
              <a:rPr lang="pt-BR" sz="1440" dirty="0">
                <a:solidFill>
                  <a:schemeClr val="tx1"/>
                </a:solidFill>
              </a:rPr>
              <a:t> Service </a:t>
            </a:r>
            <a:r>
              <a:rPr lang="pt-BR" sz="1440" dirty="0" err="1">
                <a:solidFill>
                  <a:schemeClr val="tx1"/>
                </a:solidFill>
              </a:rPr>
              <a:t>Provider</a:t>
            </a:r>
            <a:r>
              <a:rPr lang="pt-BR" sz="1440" dirty="0">
                <a:solidFill>
                  <a:schemeClr val="tx1"/>
                </a:solidFill>
              </a:rPr>
              <a:t> </a:t>
            </a:r>
            <a:r>
              <a:rPr lang="pt-BR" sz="1440" dirty="0" err="1">
                <a:solidFill>
                  <a:schemeClr val="tx1"/>
                </a:solidFill>
              </a:rPr>
              <a:t>Identified</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Operating Model</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663528"/>
            <a:ext cx="5288662" cy="95410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Managed Service Provider Identified.</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Get specific around vision and drive roles and responsibilities of AWS/MSP/etc. accordingly.</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273184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274137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274137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274346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2" name="Rectangle 8">
            <a:extLst>
              <a:ext uri="{FF2B5EF4-FFF2-40B4-BE49-F238E27FC236}">
                <a16:creationId xmlns:a16="http://schemas.microsoft.com/office/drawing/2014/main" id="{8ED34A36-DDB8-45BD-ADA3-0A70F97B6BA9}"/>
              </a:ext>
            </a:extLst>
          </p:cNvPr>
          <p:cNvSpPr/>
          <p:nvPr/>
        </p:nvSpPr>
        <p:spPr>
          <a:xfrm>
            <a:off x="3092307" y="1683462"/>
            <a:ext cx="1296000" cy="28931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endParaRPr lang="en-US" sz="1440" dirty="0">
              <a:solidFill>
                <a:schemeClr val="tx1"/>
              </a:solidFill>
            </a:endParaRPr>
          </a:p>
        </p:txBody>
      </p:sp>
      <p:sp>
        <p:nvSpPr>
          <p:cNvPr id="16" name="Rectangle 8">
            <a:extLst>
              <a:ext uri="{FF2B5EF4-FFF2-40B4-BE49-F238E27FC236}">
                <a16:creationId xmlns:a16="http://schemas.microsoft.com/office/drawing/2014/main" id="{A48DBFF0-2465-4AFB-A19D-681CAF570852}"/>
              </a:ext>
            </a:extLst>
          </p:cNvPr>
          <p:cNvSpPr/>
          <p:nvPr/>
        </p:nvSpPr>
        <p:spPr>
          <a:xfrm>
            <a:off x="3170323" y="2835331"/>
            <a:ext cx="1296000" cy="5898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7" name="Rectangle 25" descr="A1">
            <a:extLst>
              <a:ext uri="{FF2B5EF4-FFF2-40B4-BE49-F238E27FC236}">
                <a16:creationId xmlns:a16="http://schemas.microsoft.com/office/drawing/2014/main" id="{510F690C-6A3A-4218-99EA-60D7B79182FB}"/>
              </a:ext>
            </a:extLst>
          </p:cNvPr>
          <p:cNvSpPr/>
          <p:nvPr/>
        </p:nvSpPr>
        <p:spPr>
          <a:xfrm>
            <a:off x="433909" y="2842291"/>
            <a:ext cx="2592000" cy="6443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AMI/</a:t>
            </a:r>
            <a:r>
              <a:rPr lang="pt-BR" sz="1440" dirty="0" err="1">
                <a:solidFill>
                  <a:schemeClr val="tx1"/>
                </a:solidFill>
              </a:rPr>
              <a:t>Patching</a:t>
            </a:r>
            <a:endParaRPr lang="en-US" sz="1440" dirty="0">
              <a:solidFill>
                <a:schemeClr val="tx1"/>
              </a:solidFill>
            </a:endParaRPr>
          </a:p>
        </p:txBody>
      </p:sp>
      <p:sp>
        <p:nvSpPr>
          <p:cNvPr id="18" name="TextBox 44">
            <a:extLst>
              <a:ext uri="{FF2B5EF4-FFF2-40B4-BE49-F238E27FC236}">
                <a16:creationId xmlns:a16="http://schemas.microsoft.com/office/drawing/2014/main" id="{75564B8F-74BD-43EB-A76E-4770DF76D79F}"/>
              </a:ext>
            </a:extLst>
          </p:cNvPr>
          <p:cNvSpPr txBox="1"/>
          <p:nvPr/>
        </p:nvSpPr>
        <p:spPr>
          <a:xfrm>
            <a:off x="9074504" y="2815397"/>
            <a:ext cx="5288662" cy="30777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Continue to improve patching decision and automation processes.</a:t>
            </a:r>
          </a:p>
        </p:txBody>
      </p:sp>
      <p:sp>
        <p:nvSpPr>
          <p:cNvPr id="19" name="Rectangle 18">
            <a:extLst>
              <a:ext uri="{FF2B5EF4-FFF2-40B4-BE49-F238E27FC236}">
                <a16:creationId xmlns:a16="http://schemas.microsoft.com/office/drawing/2014/main" id="{CDB605A2-16B6-4EC3-99F2-13E4A38E4C41}"/>
              </a:ext>
            </a:extLst>
          </p:cNvPr>
          <p:cNvSpPr/>
          <p:nvPr/>
        </p:nvSpPr>
        <p:spPr>
          <a:xfrm>
            <a:off x="423278" y="3500946"/>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0" name="Rectangle 19">
            <a:extLst>
              <a:ext uri="{FF2B5EF4-FFF2-40B4-BE49-F238E27FC236}">
                <a16:creationId xmlns:a16="http://schemas.microsoft.com/office/drawing/2014/main" id="{FE9EF300-21E4-4FD6-8A18-296CF8D3BE5B}"/>
              </a:ext>
            </a:extLst>
          </p:cNvPr>
          <p:cNvSpPr/>
          <p:nvPr/>
        </p:nvSpPr>
        <p:spPr>
          <a:xfrm>
            <a:off x="3159692" y="3510471"/>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1" name="Rectangle 20">
            <a:extLst>
              <a:ext uri="{FF2B5EF4-FFF2-40B4-BE49-F238E27FC236}">
                <a16:creationId xmlns:a16="http://schemas.microsoft.com/office/drawing/2014/main" id="{6B2298A3-A86E-4184-B4EF-BF809512168C}"/>
              </a:ext>
            </a:extLst>
          </p:cNvPr>
          <p:cNvSpPr/>
          <p:nvPr/>
        </p:nvSpPr>
        <p:spPr>
          <a:xfrm>
            <a:off x="4600106" y="3510471"/>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3" name="Rectangle 43">
            <a:extLst>
              <a:ext uri="{FF2B5EF4-FFF2-40B4-BE49-F238E27FC236}">
                <a16:creationId xmlns:a16="http://schemas.microsoft.com/office/drawing/2014/main" id="{9FAB6EF8-605E-4903-AEC4-166B05D401C0}"/>
              </a:ext>
            </a:extLst>
          </p:cNvPr>
          <p:cNvSpPr/>
          <p:nvPr/>
        </p:nvSpPr>
        <p:spPr>
          <a:xfrm>
            <a:off x="9064521" y="3512565"/>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24" name="Rectangle 8">
            <a:extLst>
              <a:ext uri="{FF2B5EF4-FFF2-40B4-BE49-F238E27FC236}">
                <a16:creationId xmlns:a16="http://schemas.microsoft.com/office/drawing/2014/main" id="{B3B09CE6-C901-43D8-B6D4-17B4D46C332A}"/>
              </a:ext>
            </a:extLst>
          </p:cNvPr>
          <p:cNvSpPr/>
          <p:nvPr/>
        </p:nvSpPr>
        <p:spPr>
          <a:xfrm>
            <a:off x="3173866" y="3604428"/>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25" name="Rectangle 25" descr="A1">
            <a:extLst>
              <a:ext uri="{FF2B5EF4-FFF2-40B4-BE49-F238E27FC236}">
                <a16:creationId xmlns:a16="http://schemas.microsoft.com/office/drawing/2014/main" id="{CC13B47E-9308-47F3-944B-5082D08D4927}"/>
              </a:ext>
            </a:extLst>
          </p:cNvPr>
          <p:cNvSpPr/>
          <p:nvPr/>
        </p:nvSpPr>
        <p:spPr>
          <a:xfrm>
            <a:off x="437452" y="3611388"/>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Backup</a:t>
            </a:r>
            <a:endParaRPr lang="en-US" sz="1440" dirty="0">
              <a:solidFill>
                <a:schemeClr val="tx1"/>
              </a:solidFill>
            </a:endParaRPr>
          </a:p>
        </p:txBody>
      </p:sp>
      <p:sp>
        <p:nvSpPr>
          <p:cNvPr id="27" name="TextBox 44">
            <a:extLst>
              <a:ext uri="{FF2B5EF4-FFF2-40B4-BE49-F238E27FC236}">
                <a16:creationId xmlns:a16="http://schemas.microsoft.com/office/drawing/2014/main" id="{94769EAA-E101-4B96-B74E-ECB46F4652AE}"/>
              </a:ext>
            </a:extLst>
          </p:cNvPr>
          <p:cNvSpPr txBox="1"/>
          <p:nvPr/>
        </p:nvSpPr>
        <p:spPr>
          <a:xfrm>
            <a:off x="9078047" y="3584494"/>
            <a:ext cx="5288662" cy="1169551"/>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Backup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Evaluate AWS best practice for backups.</a:t>
            </a:r>
          </a:p>
          <a:p>
            <a:pPr marL="211456" indent="-211456" algn="just">
              <a:buFont typeface="Arial" panose="020B0604020202020204" pitchFamily="34" charset="0"/>
              <a:buChar char="•"/>
            </a:pPr>
            <a:endParaRPr lang="en-US" sz="1400" dirty="0"/>
          </a:p>
        </p:txBody>
      </p:sp>
      <p:sp>
        <p:nvSpPr>
          <p:cNvPr id="28" name="Rectangle 18">
            <a:extLst>
              <a:ext uri="{FF2B5EF4-FFF2-40B4-BE49-F238E27FC236}">
                <a16:creationId xmlns:a16="http://schemas.microsoft.com/office/drawing/2014/main" id="{419EA4D6-9BFB-4CFB-9E25-1109AD926091}"/>
              </a:ext>
            </a:extLst>
          </p:cNvPr>
          <p:cNvSpPr/>
          <p:nvPr/>
        </p:nvSpPr>
        <p:spPr>
          <a:xfrm>
            <a:off x="426816" y="456774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9" name="Rectangle 19">
            <a:extLst>
              <a:ext uri="{FF2B5EF4-FFF2-40B4-BE49-F238E27FC236}">
                <a16:creationId xmlns:a16="http://schemas.microsoft.com/office/drawing/2014/main" id="{F5E11B10-A524-49F4-BDF4-D7F9FBD0B9EA}"/>
              </a:ext>
            </a:extLst>
          </p:cNvPr>
          <p:cNvSpPr/>
          <p:nvPr/>
        </p:nvSpPr>
        <p:spPr>
          <a:xfrm>
            <a:off x="3163230" y="457727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0" name="Rectangle 20">
            <a:extLst>
              <a:ext uri="{FF2B5EF4-FFF2-40B4-BE49-F238E27FC236}">
                <a16:creationId xmlns:a16="http://schemas.microsoft.com/office/drawing/2014/main" id="{527023C2-1376-4A3C-B76F-CD24C31F44B3}"/>
              </a:ext>
            </a:extLst>
          </p:cNvPr>
          <p:cNvSpPr/>
          <p:nvPr/>
        </p:nvSpPr>
        <p:spPr>
          <a:xfrm>
            <a:off x="4603644" y="457727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1" name="Rectangle 43">
            <a:extLst>
              <a:ext uri="{FF2B5EF4-FFF2-40B4-BE49-F238E27FC236}">
                <a16:creationId xmlns:a16="http://schemas.microsoft.com/office/drawing/2014/main" id="{555ACF7F-04CC-4CED-AE38-E9B30DA347EF}"/>
              </a:ext>
            </a:extLst>
          </p:cNvPr>
          <p:cNvSpPr/>
          <p:nvPr/>
        </p:nvSpPr>
        <p:spPr>
          <a:xfrm>
            <a:off x="9068059" y="4579367"/>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2" name="Rectangle 8">
            <a:extLst>
              <a:ext uri="{FF2B5EF4-FFF2-40B4-BE49-F238E27FC236}">
                <a16:creationId xmlns:a16="http://schemas.microsoft.com/office/drawing/2014/main" id="{1F206C90-FCC3-47F5-9830-7ADC8298ECFB}"/>
              </a:ext>
            </a:extLst>
          </p:cNvPr>
          <p:cNvSpPr/>
          <p:nvPr/>
        </p:nvSpPr>
        <p:spPr>
          <a:xfrm>
            <a:off x="3177404" y="4671230"/>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33" name="Rectangle 25" descr="A1">
            <a:extLst>
              <a:ext uri="{FF2B5EF4-FFF2-40B4-BE49-F238E27FC236}">
                <a16:creationId xmlns:a16="http://schemas.microsoft.com/office/drawing/2014/main" id="{BCA5E950-A5E8-477C-80B3-4064C8D14024}"/>
              </a:ext>
            </a:extLst>
          </p:cNvPr>
          <p:cNvSpPr/>
          <p:nvPr/>
        </p:nvSpPr>
        <p:spPr>
          <a:xfrm>
            <a:off x="440990" y="4678190"/>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Asset</a:t>
            </a:r>
            <a:r>
              <a:rPr lang="pt-BR" sz="1440" dirty="0">
                <a:solidFill>
                  <a:schemeClr val="tx1"/>
                </a:solidFill>
              </a:rPr>
              <a:t> Management</a:t>
            </a:r>
            <a:endParaRPr lang="en-US" sz="1440" dirty="0">
              <a:solidFill>
                <a:schemeClr val="tx1"/>
              </a:solidFill>
            </a:endParaRPr>
          </a:p>
        </p:txBody>
      </p:sp>
      <p:sp>
        <p:nvSpPr>
          <p:cNvPr id="34" name="TextBox 44">
            <a:extLst>
              <a:ext uri="{FF2B5EF4-FFF2-40B4-BE49-F238E27FC236}">
                <a16:creationId xmlns:a16="http://schemas.microsoft.com/office/drawing/2014/main" id="{D1765BCC-9900-40CA-BA59-FA73656945E0}"/>
              </a:ext>
            </a:extLst>
          </p:cNvPr>
          <p:cNvSpPr txBox="1"/>
          <p:nvPr/>
        </p:nvSpPr>
        <p:spPr>
          <a:xfrm>
            <a:off x="9081585" y="4768259"/>
            <a:ext cx="5288662" cy="30777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tagging strategy, process, and standards</a:t>
            </a:r>
          </a:p>
        </p:txBody>
      </p:sp>
      <p:sp>
        <p:nvSpPr>
          <p:cNvPr id="35" name="Rectangle 18">
            <a:extLst>
              <a:ext uri="{FF2B5EF4-FFF2-40B4-BE49-F238E27FC236}">
                <a16:creationId xmlns:a16="http://schemas.microsoft.com/office/drawing/2014/main" id="{01A01862-FA26-45A4-B55D-86269EF583AC}"/>
              </a:ext>
            </a:extLst>
          </p:cNvPr>
          <p:cNvSpPr/>
          <p:nvPr/>
        </p:nvSpPr>
        <p:spPr>
          <a:xfrm>
            <a:off x="437449" y="5620367"/>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6" name="Rectangle 19">
            <a:extLst>
              <a:ext uri="{FF2B5EF4-FFF2-40B4-BE49-F238E27FC236}">
                <a16:creationId xmlns:a16="http://schemas.microsoft.com/office/drawing/2014/main" id="{BDCF9478-2153-4FE4-9BC0-A0DA64B18EE9}"/>
              </a:ext>
            </a:extLst>
          </p:cNvPr>
          <p:cNvSpPr/>
          <p:nvPr/>
        </p:nvSpPr>
        <p:spPr>
          <a:xfrm>
            <a:off x="3173863" y="5629892"/>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7" name="Rectangle 20">
            <a:extLst>
              <a:ext uri="{FF2B5EF4-FFF2-40B4-BE49-F238E27FC236}">
                <a16:creationId xmlns:a16="http://schemas.microsoft.com/office/drawing/2014/main" id="{1A2486C1-3BCE-46E2-B219-AB59FA9B9781}"/>
              </a:ext>
            </a:extLst>
          </p:cNvPr>
          <p:cNvSpPr/>
          <p:nvPr/>
        </p:nvSpPr>
        <p:spPr>
          <a:xfrm>
            <a:off x="4614277" y="5629892"/>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8" name="Rectangle 43">
            <a:extLst>
              <a:ext uri="{FF2B5EF4-FFF2-40B4-BE49-F238E27FC236}">
                <a16:creationId xmlns:a16="http://schemas.microsoft.com/office/drawing/2014/main" id="{FBA3F913-EEBC-473D-9E31-682AAB0F8657}"/>
              </a:ext>
            </a:extLst>
          </p:cNvPr>
          <p:cNvSpPr/>
          <p:nvPr/>
        </p:nvSpPr>
        <p:spPr>
          <a:xfrm>
            <a:off x="9078692" y="5631986"/>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9" name="Rectangle 8">
            <a:extLst>
              <a:ext uri="{FF2B5EF4-FFF2-40B4-BE49-F238E27FC236}">
                <a16:creationId xmlns:a16="http://schemas.microsoft.com/office/drawing/2014/main" id="{A79D8F72-CF3E-4317-9A15-D41A522036D4}"/>
              </a:ext>
            </a:extLst>
          </p:cNvPr>
          <p:cNvSpPr/>
          <p:nvPr/>
        </p:nvSpPr>
        <p:spPr>
          <a:xfrm>
            <a:off x="3188037" y="5723849"/>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41" name="Rectangle 25" descr="A1">
            <a:extLst>
              <a:ext uri="{FF2B5EF4-FFF2-40B4-BE49-F238E27FC236}">
                <a16:creationId xmlns:a16="http://schemas.microsoft.com/office/drawing/2014/main" id="{34EC51BC-8881-4453-A3CF-63A4C3DCF3D4}"/>
              </a:ext>
            </a:extLst>
          </p:cNvPr>
          <p:cNvSpPr/>
          <p:nvPr/>
        </p:nvSpPr>
        <p:spPr>
          <a:xfrm>
            <a:off x="451623" y="5730809"/>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Config</a:t>
            </a:r>
            <a:r>
              <a:rPr lang="pt-BR" sz="1440" dirty="0">
                <a:solidFill>
                  <a:schemeClr val="tx1"/>
                </a:solidFill>
              </a:rPr>
              <a:t> Management &amp; </a:t>
            </a:r>
            <a:r>
              <a:rPr lang="pt-BR" sz="1440" dirty="0" err="1">
                <a:solidFill>
                  <a:schemeClr val="tx1"/>
                </a:solidFill>
              </a:rPr>
              <a:t>Change</a:t>
            </a:r>
            <a:r>
              <a:rPr lang="pt-BR" sz="1440" dirty="0">
                <a:solidFill>
                  <a:schemeClr val="tx1"/>
                </a:solidFill>
              </a:rPr>
              <a:t> Management</a:t>
            </a:r>
            <a:endParaRPr lang="en-US" sz="1440" dirty="0">
              <a:solidFill>
                <a:schemeClr val="tx1"/>
              </a:solidFill>
            </a:endParaRPr>
          </a:p>
        </p:txBody>
      </p:sp>
      <p:sp>
        <p:nvSpPr>
          <p:cNvPr id="42" name="TextBox 44">
            <a:extLst>
              <a:ext uri="{FF2B5EF4-FFF2-40B4-BE49-F238E27FC236}">
                <a16:creationId xmlns:a16="http://schemas.microsoft.com/office/drawing/2014/main" id="{1197C04C-E848-4B43-A094-418D76DBE704}"/>
              </a:ext>
            </a:extLst>
          </p:cNvPr>
          <p:cNvSpPr txBox="1"/>
          <p:nvPr/>
        </p:nvSpPr>
        <p:spPr>
          <a:xfrm>
            <a:off x="9092218" y="5703915"/>
            <a:ext cx="5288662" cy="95410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Config and Change Management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Share best practice and review current solution for scalability.</a:t>
            </a:r>
          </a:p>
        </p:txBody>
      </p:sp>
    </p:spTree>
    <p:extLst>
      <p:ext uri="{BB962C8B-B14F-4D97-AF65-F5344CB8AC3E}">
        <p14:creationId xmlns:p14="http://schemas.microsoft.com/office/powerpoint/2010/main" val="267646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BCP/DR</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Operating Model</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833651"/>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BCP/DR as part of Mobilize.</a:t>
            </a:r>
          </a:p>
        </p:txBody>
      </p:sp>
      <p:sp>
        <p:nvSpPr>
          <p:cNvPr id="61" name="Rectangle 18">
            <a:extLst>
              <a:ext uri="{FF2B5EF4-FFF2-40B4-BE49-F238E27FC236}">
                <a16:creationId xmlns:a16="http://schemas.microsoft.com/office/drawing/2014/main" id="{4CC27046-E3DB-412D-A46C-3BFD08C38834}"/>
              </a:ext>
            </a:extLst>
          </p:cNvPr>
          <p:cNvSpPr/>
          <p:nvPr/>
        </p:nvSpPr>
        <p:spPr>
          <a:xfrm>
            <a:off x="419735" y="273184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62" name="Rectangle 19">
            <a:extLst>
              <a:ext uri="{FF2B5EF4-FFF2-40B4-BE49-F238E27FC236}">
                <a16:creationId xmlns:a16="http://schemas.microsoft.com/office/drawing/2014/main" id="{4326E06C-B94D-4EF6-AC03-310DF4E4DFD6}"/>
              </a:ext>
            </a:extLst>
          </p:cNvPr>
          <p:cNvSpPr/>
          <p:nvPr/>
        </p:nvSpPr>
        <p:spPr>
          <a:xfrm>
            <a:off x="3156149" y="274137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3" name="Rectangle 20">
            <a:extLst>
              <a:ext uri="{FF2B5EF4-FFF2-40B4-BE49-F238E27FC236}">
                <a16:creationId xmlns:a16="http://schemas.microsoft.com/office/drawing/2014/main" id="{C2161575-4A45-40A7-9F66-C5BCBC5EA718}"/>
              </a:ext>
            </a:extLst>
          </p:cNvPr>
          <p:cNvSpPr/>
          <p:nvPr/>
        </p:nvSpPr>
        <p:spPr>
          <a:xfrm>
            <a:off x="4596563" y="274137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64" name="Rectangle 43">
            <a:extLst>
              <a:ext uri="{FF2B5EF4-FFF2-40B4-BE49-F238E27FC236}">
                <a16:creationId xmlns:a16="http://schemas.microsoft.com/office/drawing/2014/main" id="{30F66E73-FEE0-465E-8923-B2DD735743E8}"/>
              </a:ext>
            </a:extLst>
          </p:cNvPr>
          <p:cNvSpPr/>
          <p:nvPr/>
        </p:nvSpPr>
        <p:spPr>
          <a:xfrm>
            <a:off x="9060978" y="274346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16" name="Rectangle 8">
            <a:extLst>
              <a:ext uri="{FF2B5EF4-FFF2-40B4-BE49-F238E27FC236}">
                <a16:creationId xmlns:a16="http://schemas.microsoft.com/office/drawing/2014/main" id="{A48DBFF0-2465-4AFB-A19D-681CAF570852}"/>
              </a:ext>
            </a:extLst>
          </p:cNvPr>
          <p:cNvSpPr/>
          <p:nvPr/>
        </p:nvSpPr>
        <p:spPr>
          <a:xfrm>
            <a:off x="3170323" y="2835331"/>
            <a:ext cx="1296000" cy="155136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7" name="Rectangle 25" descr="A1">
            <a:extLst>
              <a:ext uri="{FF2B5EF4-FFF2-40B4-BE49-F238E27FC236}">
                <a16:creationId xmlns:a16="http://schemas.microsoft.com/office/drawing/2014/main" id="{510F690C-6A3A-4218-99EA-60D7B79182FB}"/>
              </a:ext>
            </a:extLst>
          </p:cNvPr>
          <p:cNvSpPr/>
          <p:nvPr/>
        </p:nvSpPr>
        <p:spPr>
          <a:xfrm>
            <a:off x="433909" y="2842291"/>
            <a:ext cx="2592000" cy="15735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Service </a:t>
            </a:r>
            <a:r>
              <a:rPr lang="pt-BR" sz="1440" dirty="0" err="1">
                <a:solidFill>
                  <a:schemeClr val="tx1"/>
                </a:solidFill>
              </a:rPr>
              <a:t>Catalog</a:t>
            </a:r>
            <a:endParaRPr lang="en-US" sz="1440" dirty="0">
              <a:solidFill>
                <a:schemeClr val="tx1"/>
              </a:solidFill>
            </a:endParaRPr>
          </a:p>
        </p:txBody>
      </p:sp>
      <p:sp>
        <p:nvSpPr>
          <p:cNvPr id="18" name="TextBox 44">
            <a:extLst>
              <a:ext uri="{FF2B5EF4-FFF2-40B4-BE49-F238E27FC236}">
                <a16:creationId xmlns:a16="http://schemas.microsoft.com/office/drawing/2014/main" id="{75564B8F-74BD-43EB-A76E-4770DF76D79F}"/>
              </a:ext>
            </a:extLst>
          </p:cNvPr>
          <p:cNvSpPr txBox="1"/>
          <p:nvPr/>
        </p:nvSpPr>
        <p:spPr>
          <a:xfrm>
            <a:off x="9092218" y="2815397"/>
            <a:ext cx="5270947" cy="1600438"/>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Service Catalog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Continue growing standard architecture and automated deployment for standard items.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Build and deploy service catalog.</a:t>
            </a:r>
          </a:p>
        </p:txBody>
      </p:sp>
      <p:sp>
        <p:nvSpPr>
          <p:cNvPr id="28" name="Rectangle 18">
            <a:extLst>
              <a:ext uri="{FF2B5EF4-FFF2-40B4-BE49-F238E27FC236}">
                <a16:creationId xmlns:a16="http://schemas.microsoft.com/office/drawing/2014/main" id="{419EA4D6-9BFB-4CFB-9E25-1109AD926091}"/>
              </a:ext>
            </a:extLst>
          </p:cNvPr>
          <p:cNvSpPr/>
          <p:nvPr/>
        </p:nvSpPr>
        <p:spPr>
          <a:xfrm>
            <a:off x="426816" y="449331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9" name="Rectangle 19">
            <a:extLst>
              <a:ext uri="{FF2B5EF4-FFF2-40B4-BE49-F238E27FC236}">
                <a16:creationId xmlns:a16="http://schemas.microsoft.com/office/drawing/2014/main" id="{F5E11B10-A524-49F4-BDF4-D7F9FBD0B9EA}"/>
              </a:ext>
            </a:extLst>
          </p:cNvPr>
          <p:cNvSpPr/>
          <p:nvPr/>
        </p:nvSpPr>
        <p:spPr>
          <a:xfrm>
            <a:off x="3163230" y="450284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0" name="Rectangle 20">
            <a:extLst>
              <a:ext uri="{FF2B5EF4-FFF2-40B4-BE49-F238E27FC236}">
                <a16:creationId xmlns:a16="http://schemas.microsoft.com/office/drawing/2014/main" id="{527023C2-1376-4A3C-B76F-CD24C31F44B3}"/>
              </a:ext>
            </a:extLst>
          </p:cNvPr>
          <p:cNvSpPr/>
          <p:nvPr/>
        </p:nvSpPr>
        <p:spPr>
          <a:xfrm>
            <a:off x="4603644" y="450284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1" name="Rectangle 43">
            <a:extLst>
              <a:ext uri="{FF2B5EF4-FFF2-40B4-BE49-F238E27FC236}">
                <a16:creationId xmlns:a16="http://schemas.microsoft.com/office/drawing/2014/main" id="{555ACF7F-04CC-4CED-AE38-E9B30DA347EF}"/>
              </a:ext>
            </a:extLst>
          </p:cNvPr>
          <p:cNvSpPr/>
          <p:nvPr/>
        </p:nvSpPr>
        <p:spPr>
          <a:xfrm>
            <a:off x="9068059" y="450493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2" name="Rectangle 8">
            <a:extLst>
              <a:ext uri="{FF2B5EF4-FFF2-40B4-BE49-F238E27FC236}">
                <a16:creationId xmlns:a16="http://schemas.microsoft.com/office/drawing/2014/main" id="{1F206C90-FCC3-47F5-9830-7ADC8298ECFB}"/>
              </a:ext>
            </a:extLst>
          </p:cNvPr>
          <p:cNvSpPr/>
          <p:nvPr/>
        </p:nvSpPr>
        <p:spPr>
          <a:xfrm>
            <a:off x="3177404" y="4580746"/>
            <a:ext cx="1296000" cy="61558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33" name="Rectangle 25" descr="A1">
            <a:extLst>
              <a:ext uri="{FF2B5EF4-FFF2-40B4-BE49-F238E27FC236}">
                <a16:creationId xmlns:a16="http://schemas.microsoft.com/office/drawing/2014/main" id="{BCA5E950-A5E8-477C-80B3-4064C8D14024}"/>
              </a:ext>
            </a:extLst>
          </p:cNvPr>
          <p:cNvSpPr/>
          <p:nvPr/>
        </p:nvSpPr>
        <p:spPr>
          <a:xfrm>
            <a:off x="440990" y="4621041"/>
            <a:ext cx="2592000" cy="7272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Cost</a:t>
            </a:r>
            <a:r>
              <a:rPr lang="pt-BR" sz="1440" dirty="0">
                <a:solidFill>
                  <a:schemeClr val="tx1"/>
                </a:solidFill>
              </a:rPr>
              <a:t> Management</a:t>
            </a:r>
            <a:endParaRPr lang="en-US" sz="1440" dirty="0">
              <a:solidFill>
                <a:schemeClr val="tx1"/>
              </a:solidFill>
            </a:endParaRPr>
          </a:p>
        </p:txBody>
      </p:sp>
      <p:sp>
        <p:nvSpPr>
          <p:cNvPr id="34" name="TextBox 44">
            <a:extLst>
              <a:ext uri="{FF2B5EF4-FFF2-40B4-BE49-F238E27FC236}">
                <a16:creationId xmlns:a16="http://schemas.microsoft.com/office/drawing/2014/main" id="{D1765BCC-9900-40CA-BA59-FA73656945E0}"/>
              </a:ext>
            </a:extLst>
          </p:cNvPr>
          <p:cNvSpPr txBox="1"/>
          <p:nvPr/>
        </p:nvSpPr>
        <p:spPr>
          <a:xfrm>
            <a:off x="9081585" y="4640669"/>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Cost Management as part of Mobilize.</a:t>
            </a:r>
          </a:p>
        </p:txBody>
      </p:sp>
      <p:sp>
        <p:nvSpPr>
          <p:cNvPr id="35" name="Rectangle 18">
            <a:extLst>
              <a:ext uri="{FF2B5EF4-FFF2-40B4-BE49-F238E27FC236}">
                <a16:creationId xmlns:a16="http://schemas.microsoft.com/office/drawing/2014/main" id="{01A01862-FA26-45A4-B55D-86269EF583AC}"/>
              </a:ext>
            </a:extLst>
          </p:cNvPr>
          <p:cNvSpPr/>
          <p:nvPr/>
        </p:nvSpPr>
        <p:spPr>
          <a:xfrm>
            <a:off x="437449" y="5397076"/>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6" name="Rectangle 19">
            <a:extLst>
              <a:ext uri="{FF2B5EF4-FFF2-40B4-BE49-F238E27FC236}">
                <a16:creationId xmlns:a16="http://schemas.microsoft.com/office/drawing/2014/main" id="{BDCF9478-2153-4FE4-9BC0-A0DA64B18EE9}"/>
              </a:ext>
            </a:extLst>
          </p:cNvPr>
          <p:cNvSpPr/>
          <p:nvPr/>
        </p:nvSpPr>
        <p:spPr>
          <a:xfrm>
            <a:off x="3173863" y="5406601"/>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7" name="Rectangle 20">
            <a:extLst>
              <a:ext uri="{FF2B5EF4-FFF2-40B4-BE49-F238E27FC236}">
                <a16:creationId xmlns:a16="http://schemas.microsoft.com/office/drawing/2014/main" id="{1A2486C1-3BCE-46E2-B219-AB59FA9B9781}"/>
              </a:ext>
            </a:extLst>
          </p:cNvPr>
          <p:cNvSpPr/>
          <p:nvPr/>
        </p:nvSpPr>
        <p:spPr>
          <a:xfrm>
            <a:off x="4614277" y="5406601"/>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8" name="Rectangle 43">
            <a:extLst>
              <a:ext uri="{FF2B5EF4-FFF2-40B4-BE49-F238E27FC236}">
                <a16:creationId xmlns:a16="http://schemas.microsoft.com/office/drawing/2014/main" id="{FBA3F913-EEBC-473D-9E31-682AAB0F8657}"/>
              </a:ext>
            </a:extLst>
          </p:cNvPr>
          <p:cNvSpPr/>
          <p:nvPr/>
        </p:nvSpPr>
        <p:spPr>
          <a:xfrm>
            <a:off x="9078692" y="5408695"/>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9" name="Rectangle 8">
            <a:extLst>
              <a:ext uri="{FF2B5EF4-FFF2-40B4-BE49-F238E27FC236}">
                <a16:creationId xmlns:a16="http://schemas.microsoft.com/office/drawing/2014/main" id="{A79D8F72-CF3E-4317-9A15-D41A522036D4}"/>
              </a:ext>
            </a:extLst>
          </p:cNvPr>
          <p:cNvSpPr/>
          <p:nvPr/>
        </p:nvSpPr>
        <p:spPr>
          <a:xfrm>
            <a:off x="3188037" y="5723849"/>
            <a:ext cx="1296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41" name="Rectangle 25" descr="A1">
            <a:extLst>
              <a:ext uri="{FF2B5EF4-FFF2-40B4-BE49-F238E27FC236}">
                <a16:creationId xmlns:a16="http://schemas.microsoft.com/office/drawing/2014/main" id="{34EC51BC-8881-4453-A3CF-63A4C3DCF3D4}"/>
              </a:ext>
            </a:extLst>
          </p:cNvPr>
          <p:cNvSpPr/>
          <p:nvPr/>
        </p:nvSpPr>
        <p:spPr>
          <a:xfrm>
            <a:off x="451623" y="5730809"/>
            <a:ext cx="2592000" cy="9252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Cloud Ready Operational Processes &amp; Run Books</a:t>
            </a:r>
          </a:p>
        </p:txBody>
      </p:sp>
      <p:sp>
        <p:nvSpPr>
          <p:cNvPr id="42" name="TextBox 44">
            <a:extLst>
              <a:ext uri="{FF2B5EF4-FFF2-40B4-BE49-F238E27FC236}">
                <a16:creationId xmlns:a16="http://schemas.microsoft.com/office/drawing/2014/main" id="{1197C04C-E848-4B43-A094-418D76DBE704}"/>
              </a:ext>
            </a:extLst>
          </p:cNvPr>
          <p:cNvSpPr txBox="1"/>
          <p:nvPr/>
        </p:nvSpPr>
        <p:spPr>
          <a:xfrm>
            <a:off x="9092218" y="5703915"/>
            <a:ext cx="5288662" cy="1169551"/>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stablish best practices and build/refine capabilities for Operational Readiness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Build up operations capability and build Run Books for operating in cloud</a:t>
            </a:r>
          </a:p>
        </p:txBody>
      </p:sp>
    </p:spTree>
    <p:extLst>
      <p:ext uri="{BB962C8B-B14F-4D97-AF65-F5344CB8AC3E}">
        <p14:creationId xmlns:p14="http://schemas.microsoft.com/office/powerpoint/2010/main" val="660197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206713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20671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Security </a:t>
            </a:r>
            <a:r>
              <a:rPr lang="pt-BR" sz="1440" dirty="0" err="1">
                <a:solidFill>
                  <a:schemeClr val="tx1"/>
                </a:solidFill>
              </a:rPr>
              <a:t>Strategy</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Security &amp; Compliance</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833651"/>
            <a:ext cx="5288662" cy="1815882"/>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MAP Accelerator: Run the "Security Briefing" to educate key stakeholders on security model and cloud security foundations.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Educate on security model and cloud security foundations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Run the "Executive Security Simulation" and the "Executive Security Workshop" to gather input from security leadership for Mobilize.</a:t>
            </a:r>
          </a:p>
        </p:txBody>
      </p:sp>
      <p:sp>
        <p:nvSpPr>
          <p:cNvPr id="28" name="Rectangle 18">
            <a:extLst>
              <a:ext uri="{FF2B5EF4-FFF2-40B4-BE49-F238E27FC236}">
                <a16:creationId xmlns:a16="http://schemas.microsoft.com/office/drawing/2014/main" id="{419EA4D6-9BFB-4CFB-9E25-1109AD926091}"/>
              </a:ext>
            </a:extLst>
          </p:cNvPr>
          <p:cNvSpPr/>
          <p:nvPr/>
        </p:nvSpPr>
        <p:spPr>
          <a:xfrm>
            <a:off x="426816" y="3844730"/>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9" name="Rectangle 19">
            <a:extLst>
              <a:ext uri="{FF2B5EF4-FFF2-40B4-BE49-F238E27FC236}">
                <a16:creationId xmlns:a16="http://schemas.microsoft.com/office/drawing/2014/main" id="{F5E11B10-A524-49F4-BDF4-D7F9FBD0B9EA}"/>
              </a:ext>
            </a:extLst>
          </p:cNvPr>
          <p:cNvSpPr/>
          <p:nvPr/>
        </p:nvSpPr>
        <p:spPr>
          <a:xfrm>
            <a:off x="3163230" y="3854255"/>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0" name="Rectangle 20">
            <a:extLst>
              <a:ext uri="{FF2B5EF4-FFF2-40B4-BE49-F238E27FC236}">
                <a16:creationId xmlns:a16="http://schemas.microsoft.com/office/drawing/2014/main" id="{527023C2-1376-4A3C-B76F-CD24C31F44B3}"/>
              </a:ext>
            </a:extLst>
          </p:cNvPr>
          <p:cNvSpPr/>
          <p:nvPr/>
        </p:nvSpPr>
        <p:spPr>
          <a:xfrm>
            <a:off x="4603644" y="3854255"/>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1" name="Rectangle 43">
            <a:extLst>
              <a:ext uri="{FF2B5EF4-FFF2-40B4-BE49-F238E27FC236}">
                <a16:creationId xmlns:a16="http://schemas.microsoft.com/office/drawing/2014/main" id="{555ACF7F-04CC-4CED-AE38-E9B30DA347EF}"/>
              </a:ext>
            </a:extLst>
          </p:cNvPr>
          <p:cNvSpPr/>
          <p:nvPr/>
        </p:nvSpPr>
        <p:spPr>
          <a:xfrm>
            <a:off x="9068059" y="3856349"/>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2" name="Rectangle 8">
            <a:extLst>
              <a:ext uri="{FF2B5EF4-FFF2-40B4-BE49-F238E27FC236}">
                <a16:creationId xmlns:a16="http://schemas.microsoft.com/office/drawing/2014/main" id="{1F206C90-FCC3-47F5-9830-7ADC8298ECFB}"/>
              </a:ext>
            </a:extLst>
          </p:cNvPr>
          <p:cNvSpPr/>
          <p:nvPr/>
        </p:nvSpPr>
        <p:spPr>
          <a:xfrm>
            <a:off x="3177404" y="3902149"/>
            <a:ext cx="1296000" cy="9310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33" name="Rectangle 25" descr="A1">
            <a:extLst>
              <a:ext uri="{FF2B5EF4-FFF2-40B4-BE49-F238E27FC236}">
                <a16:creationId xmlns:a16="http://schemas.microsoft.com/office/drawing/2014/main" id="{BCA5E950-A5E8-477C-80B3-4064C8D14024}"/>
              </a:ext>
            </a:extLst>
          </p:cNvPr>
          <p:cNvSpPr/>
          <p:nvPr/>
        </p:nvSpPr>
        <p:spPr>
          <a:xfrm>
            <a:off x="440990" y="3902149"/>
            <a:ext cx="2592000" cy="94829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Security </a:t>
            </a:r>
            <a:r>
              <a:rPr lang="pt-BR" sz="1440" dirty="0" err="1">
                <a:solidFill>
                  <a:schemeClr val="tx1"/>
                </a:solidFill>
              </a:rPr>
              <a:t>Reference</a:t>
            </a:r>
            <a:r>
              <a:rPr lang="pt-BR" sz="1440" dirty="0">
                <a:solidFill>
                  <a:schemeClr val="tx1"/>
                </a:solidFill>
              </a:rPr>
              <a:t> </a:t>
            </a:r>
            <a:r>
              <a:rPr lang="pt-BR" sz="1440" dirty="0" err="1">
                <a:solidFill>
                  <a:schemeClr val="tx1"/>
                </a:solidFill>
              </a:rPr>
              <a:t>Architecture</a:t>
            </a:r>
            <a:endParaRPr lang="en-US" sz="1440" dirty="0">
              <a:solidFill>
                <a:schemeClr val="tx1"/>
              </a:solidFill>
            </a:endParaRPr>
          </a:p>
        </p:txBody>
      </p:sp>
      <p:sp>
        <p:nvSpPr>
          <p:cNvPr id="34" name="TextBox 44">
            <a:extLst>
              <a:ext uri="{FF2B5EF4-FFF2-40B4-BE49-F238E27FC236}">
                <a16:creationId xmlns:a16="http://schemas.microsoft.com/office/drawing/2014/main" id="{D1765BCC-9900-40CA-BA59-FA73656945E0}"/>
              </a:ext>
            </a:extLst>
          </p:cNvPr>
          <p:cNvSpPr txBox="1"/>
          <p:nvPr/>
        </p:nvSpPr>
        <p:spPr>
          <a:xfrm>
            <a:off x="9026361" y="3997418"/>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this Security Epic as part of Mobilize.</a:t>
            </a:r>
          </a:p>
        </p:txBody>
      </p:sp>
      <p:sp>
        <p:nvSpPr>
          <p:cNvPr id="35" name="Rectangle 18">
            <a:extLst>
              <a:ext uri="{FF2B5EF4-FFF2-40B4-BE49-F238E27FC236}">
                <a16:creationId xmlns:a16="http://schemas.microsoft.com/office/drawing/2014/main" id="{01A01862-FA26-45A4-B55D-86269EF583AC}"/>
              </a:ext>
            </a:extLst>
          </p:cNvPr>
          <p:cNvSpPr/>
          <p:nvPr/>
        </p:nvSpPr>
        <p:spPr>
          <a:xfrm>
            <a:off x="437449" y="4737847"/>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6" name="Rectangle 19">
            <a:extLst>
              <a:ext uri="{FF2B5EF4-FFF2-40B4-BE49-F238E27FC236}">
                <a16:creationId xmlns:a16="http://schemas.microsoft.com/office/drawing/2014/main" id="{BDCF9478-2153-4FE4-9BC0-A0DA64B18EE9}"/>
              </a:ext>
            </a:extLst>
          </p:cNvPr>
          <p:cNvSpPr/>
          <p:nvPr/>
        </p:nvSpPr>
        <p:spPr>
          <a:xfrm>
            <a:off x="3173863" y="4747372"/>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7" name="Rectangle 20">
            <a:extLst>
              <a:ext uri="{FF2B5EF4-FFF2-40B4-BE49-F238E27FC236}">
                <a16:creationId xmlns:a16="http://schemas.microsoft.com/office/drawing/2014/main" id="{1A2486C1-3BCE-46E2-B219-AB59FA9B9781}"/>
              </a:ext>
            </a:extLst>
          </p:cNvPr>
          <p:cNvSpPr/>
          <p:nvPr/>
        </p:nvSpPr>
        <p:spPr>
          <a:xfrm>
            <a:off x="4614277" y="4747372"/>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8" name="Rectangle 43">
            <a:extLst>
              <a:ext uri="{FF2B5EF4-FFF2-40B4-BE49-F238E27FC236}">
                <a16:creationId xmlns:a16="http://schemas.microsoft.com/office/drawing/2014/main" id="{FBA3F913-EEBC-473D-9E31-682AAB0F8657}"/>
              </a:ext>
            </a:extLst>
          </p:cNvPr>
          <p:cNvSpPr/>
          <p:nvPr/>
        </p:nvSpPr>
        <p:spPr>
          <a:xfrm>
            <a:off x="9078692" y="4749466"/>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43" name="Rectangle 8">
            <a:extLst>
              <a:ext uri="{FF2B5EF4-FFF2-40B4-BE49-F238E27FC236}">
                <a16:creationId xmlns:a16="http://schemas.microsoft.com/office/drawing/2014/main" id="{DB35F42E-1415-466C-9782-5399466A2066}"/>
              </a:ext>
            </a:extLst>
          </p:cNvPr>
          <p:cNvSpPr/>
          <p:nvPr/>
        </p:nvSpPr>
        <p:spPr>
          <a:xfrm>
            <a:off x="3180950" y="4853663"/>
            <a:ext cx="1296000" cy="70166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Pre-Mobilize</a:t>
            </a:r>
          </a:p>
        </p:txBody>
      </p:sp>
      <p:sp>
        <p:nvSpPr>
          <p:cNvPr id="44" name="Rectangle 25" descr="A1">
            <a:extLst>
              <a:ext uri="{FF2B5EF4-FFF2-40B4-BE49-F238E27FC236}">
                <a16:creationId xmlns:a16="http://schemas.microsoft.com/office/drawing/2014/main" id="{3A619891-B133-4DD3-8886-349389387AE7}"/>
              </a:ext>
            </a:extLst>
          </p:cNvPr>
          <p:cNvSpPr/>
          <p:nvPr/>
        </p:nvSpPr>
        <p:spPr>
          <a:xfrm>
            <a:off x="359476" y="4801836"/>
            <a:ext cx="2592000" cy="8046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3rd </a:t>
            </a:r>
            <a:r>
              <a:rPr lang="pt-BR" sz="1440" dirty="0" err="1">
                <a:solidFill>
                  <a:schemeClr val="tx1"/>
                </a:solidFill>
              </a:rPr>
              <a:t>Party</a:t>
            </a:r>
            <a:r>
              <a:rPr lang="pt-BR" sz="1440" dirty="0">
                <a:solidFill>
                  <a:schemeClr val="tx1"/>
                </a:solidFill>
              </a:rPr>
              <a:t> Risk</a:t>
            </a:r>
            <a:endParaRPr lang="en-US" sz="1440" dirty="0">
              <a:solidFill>
                <a:schemeClr val="tx1"/>
              </a:solidFill>
            </a:endParaRPr>
          </a:p>
        </p:txBody>
      </p:sp>
      <p:sp>
        <p:nvSpPr>
          <p:cNvPr id="46" name="TextBox 44">
            <a:extLst>
              <a:ext uri="{FF2B5EF4-FFF2-40B4-BE49-F238E27FC236}">
                <a16:creationId xmlns:a16="http://schemas.microsoft.com/office/drawing/2014/main" id="{9D80216C-33FA-42D3-96AA-D1C4356A2B83}"/>
              </a:ext>
            </a:extLst>
          </p:cNvPr>
          <p:cNvSpPr txBox="1"/>
          <p:nvPr/>
        </p:nvSpPr>
        <p:spPr>
          <a:xfrm>
            <a:off x="9029907" y="4904736"/>
            <a:ext cx="5288662" cy="95410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Determine if there are third-party risk assessment requirements.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Get the third-party risk assessment completed. Engage AWS as needed to ensure passage.</a:t>
            </a:r>
          </a:p>
        </p:txBody>
      </p:sp>
      <p:sp>
        <p:nvSpPr>
          <p:cNvPr id="47" name="Rectangle 18">
            <a:extLst>
              <a:ext uri="{FF2B5EF4-FFF2-40B4-BE49-F238E27FC236}">
                <a16:creationId xmlns:a16="http://schemas.microsoft.com/office/drawing/2014/main" id="{715B90F5-A7D4-44A8-8E8F-3DDD97383D7F}"/>
              </a:ext>
            </a:extLst>
          </p:cNvPr>
          <p:cNvSpPr/>
          <p:nvPr/>
        </p:nvSpPr>
        <p:spPr>
          <a:xfrm>
            <a:off x="440995" y="598540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8" name="Rectangle 19">
            <a:extLst>
              <a:ext uri="{FF2B5EF4-FFF2-40B4-BE49-F238E27FC236}">
                <a16:creationId xmlns:a16="http://schemas.microsoft.com/office/drawing/2014/main" id="{48521DE2-6D2D-4EB5-9E2D-37D7C6E17939}"/>
              </a:ext>
            </a:extLst>
          </p:cNvPr>
          <p:cNvSpPr/>
          <p:nvPr/>
        </p:nvSpPr>
        <p:spPr>
          <a:xfrm>
            <a:off x="3177409" y="599493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49" name="Rectangle 20">
            <a:extLst>
              <a:ext uri="{FF2B5EF4-FFF2-40B4-BE49-F238E27FC236}">
                <a16:creationId xmlns:a16="http://schemas.microsoft.com/office/drawing/2014/main" id="{C1ED2426-D99D-4FC2-B5F0-511E4123766C}"/>
              </a:ext>
            </a:extLst>
          </p:cNvPr>
          <p:cNvSpPr/>
          <p:nvPr/>
        </p:nvSpPr>
        <p:spPr>
          <a:xfrm>
            <a:off x="4617823" y="599493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0" name="Rectangle 43">
            <a:extLst>
              <a:ext uri="{FF2B5EF4-FFF2-40B4-BE49-F238E27FC236}">
                <a16:creationId xmlns:a16="http://schemas.microsoft.com/office/drawing/2014/main" id="{D76A206C-C3E8-4239-B9B6-45E1A3638D91}"/>
              </a:ext>
            </a:extLst>
          </p:cNvPr>
          <p:cNvSpPr/>
          <p:nvPr/>
        </p:nvSpPr>
        <p:spPr>
          <a:xfrm>
            <a:off x="9082238" y="5997027"/>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1" name="Rectangle 8">
            <a:extLst>
              <a:ext uri="{FF2B5EF4-FFF2-40B4-BE49-F238E27FC236}">
                <a16:creationId xmlns:a16="http://schemas.microsoft.com/office/drawing/2014/main" id="{2F04028A-5DCF-4ABF-82F2-582B1A4D5541}"/>
              </a:ext>
            </a:extLst>
          </p:cNvPr>
          <p:cNvSpPr/>
          <p:nvPr/>
        </p:nvSpPr>
        <p:spPr>
          <a:xfrm>
            <a:off x="3180946" y="6097580"/>
            <a:ext cx="1296000" cy="741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52" name="Rectangle 25" descr="A1">
            <a:extLst>
              <a:ext uri="{FF2B5EF4-FFF2-40B4-BE49-F238E27FC236}">
                <a16:creationId xmlns:a16="http://schemas.microsoft.com/office/drawing/2014/main" id="{E21D2E56-78DD-4DF0-94BA-F273CAC5858F}"/>
              </a:ext>
            </a:extLst>
          </p:cNvPr>
          <p:cNvSpPr/>
          <p:nvPr/>
        </p:nvSpPr>
        <p:spPr>
          <a:xfrm>
            <a:off x="444532" y="6071344"/>
            <a:ext cx="2592000" cy="79779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Governance</a:t>
            </a:r>
            <a:r>
              <a:rPr lang="pt-BR" sz="1440" dirty="0">
                <a:solidFill>
                  <a:schemeClr val="tx1"/>
                </a:solidFill>
              </a:rPr>
              <a:t>, Risk &amp; </a:t>
            </a:r>
            <a:r>
              <a:rPr lang="pt-BR" sz="1440" dirty="0" err="1">
                <a:solidFill>
                  <a:schemeClr val="tx1"/>
                </a:solidFill>
              </a:rPr>
              <a:t>Compliance</a:t>
            </a:r>
            <a:endParaRPr lang="en-US" sz="1440" dirty="0">
              <a:solidFill>
                <a:schemeClr val="tx1"/>
              </a:solidFill>
            </a:endParaRPr>
          </a:p>
        </p:txBody>
      </p:sp>
      <p:sp>
        <p:nvSpPr>
          <p:cNvPr id="53" name="TextBox 44">
            <a:extLst>
              <a:ext uri="{FF2B5EF4-FFF2-40B4-BE49-F238E27FC236}">
                <a16:creationId xmlns:a16="http://schemas.microsoft.com/office/drawing/2014/main" id="{EE4D5673-DAEE-402C-B719-20167F548F2E}"/>
              </a:ext>
            </a:extLst>
          </p:cNvPr>
          <p:cNvSpPr txBox="1"/>
          <p:nvPr/>
        </p:nvSpPr>
        <p:spPr>
          <a:xfrm>
            <a:off x="9026361" y="6231603"/>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Governance, Risk &amp; Compliance as part of Mobilize.</a:t>
            </a:r>
          </a:p>
        </p:txBody>
      </p:sp>
      <p:sp>
        <p:nvSpPr>
          <p:cNvPr id="54" name="Rectangle 18">
            <a:extLst>
              <a:ext uri="{FF2B5EF4-FFF2-40B4-BE49-F238E27FC236}">
                <a16:creationId xmlns:a16="http://schemas.microsoft.com/office/drawing/2014/main" id="{84353F5A-D36A-4901-9D27-80B1D814EEC1}"/>
              </a:ext>
            </a:extLst>
          </p:cNvPr>
          <p:cNvSpPr/>
          <p:nvPr/>
        </p:nvSpPr>
        <p:spPr>
          <a:xfrm>
            <a:off x="440991" y="6910444"/>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55" name="Rectangle 19">
            <a:extLst>
              <a:ext uri="{FF2B5EF4-FFF2-40B4-BE49-F238E27FC236}">
                <a16:creationId xmlns:a16="http://schemas.microsoft.com/office/drawing/2014/main" id="{DF9BE306-323E-44B4-852C-EB79D74841E2}"/>
              </a:ext>
            </a:extLst>
          </p:cNvPr>
          <p:cNvSpPr/>
          <p:nvPr/>
        </p:nvSpPr>
        <p:spPr>
          <a:xfrm>
            <a:off x="3177405" y="6919969"/>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6" name="Rectangle 20">
            <a:extLst>
              <a:ext uri="{FF2B5EF4-FFF2-40B4-BE49-F238E27FC236}">
                <a16:creationId xmlns:a16="http://schemas.microsoft.com/office/drawing/2014/main" id="{41A216E8-7DD8-488E-A594-36F101A4227B}"/>
              </a:ext>
            </a:extLst>
          </p:cNvPr>
          <p:cNvSpPr/>
          <p:nvPr/>
        </p:nvSpPr>
        <p:spPr>
          <a:xfrm>
            <a:off x="4617819" y="691996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7" name="Rectangle 43">
            <a:extLst>
              <a:ext uri="{FF2B5EF4-FFF2-40B4-BE49-F238E27FC236}">
                <a16:creationId xmlns:a16="http://schemas.microsoft.com/office/drawing/2014/main" id="{8B6CF645-611E-40A8-9D04-CC3336118840}"/>
              </a:ext>
            </a:extLst>
          </p:cNvPr>
          <p:cNvSpPr/>
          <p:nvPr/>
        </p:nvSpPr>
        <p:spPr>
          <a:xfrm>
            <a:off x="9082234" y="692206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Tree>
    <p:extLst>
      <p:ext uri="{BB962C8B-B14F-4D97-AF65-F5344CB8AC3E}">
        <p14:creationId xmlns:p14="http://schemas.microsoft.com/office/powerpoint/2010/main" val="806845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7FABD-E7B8-40DC-86A9-9331097D05DC}"/>
              </a:ext>
            </a:extLst>
          </p:cNvPr>
          <p:cNvSpPr/>
          <p:nvPr/>
        </p:nvSpPr>
        <p:spPr>
          <a:xfrm>
            <a:off x="419735" y="1332230"/>
            <a:ext cx="2592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Readiness Activity</a:t>
            </a:r>
          </a:p>
        </p:txBody>
      </p:sp>
      <p:sp>
        <p:nvSpPr>
          <p:cNvPr id="8" name="Rectangle 7">
            <a:extLst>
              <a:ext uri="{FF2B5EF4-FFF2-40B4-BE49-F238E27FC236}">
                <a16:creationId xmlns:a16="http://schemas.microsoft.com/office/drawing/2014/main" id="{118484F3-F5E1-4230-B4ED-6B36B9F3E9CC}"/>
              </a:ext>
            </a:extLst>
          </p:cNvPr>
          <p:cNvSpPr/>
          <p:nvPr/>
        </p:nvSpPr>
        <p:spPr>
          <a:xfrm>
            <a:off x="3156149" y="1332230"/>
            <a:ext cx="1296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Phase</a:t>
            </a:r>
          </a:p>
        </p:txBody>
      </p:sp>
      <p:sp>
        <p:nvSpPr>
          <p:cNvPr id="11" name="Rectangle 10">
            <a:extLst>
              <a:ext uri="{FF2B5EF4-FFF2-40B4-BE49-F238E27FC236}">
                <a16:creationId xmlns:a16="http://schemas.microsoft.com/office/drawing/2014/main" id="{427024C2-52E6-4C0C-8F2A-1F1748555CE5}"/>
              </a:ext>
            </a:extLst>
          </p:cNvPr>
          <p:cNvSpPr/>
          <p:nvPr/>
        </p:nvSpPr>
        <p:spPr>
          <a:xfrm>
            <a:off x="4596563" y="1332230"/>
            <a:ext cx="4320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Observations</a:t>
            </a:r>
          </a:p>
        </p:txBody>
      </p:sp>
      <p:sp>
        <p:nvSpPr>
          <p:cNvPr id="12" name="Rectangle 11">
            <a:extLst>
              <a:ext uri="{FF2B5EF4-FFF2-40B4-BE49-F238E27FC236}">
                <a16:creationId xmlns:a16="http://schemas.microsoft.com/office/drawing/2014/main" id="{E8C193E9-0C98-42D2-88F1-4893A871F65A}"/>
              </a:ext>
            </a:extLst>
          </p:cNvPr>
          <p:cNvSpPr/>
          <p:nvPr/>
        </p:nvSpPr>
        <p:spPr>
          <a:xfrm>
            <a:off x="9060978" y="1332230"/>
            <a:ext cx="5184000" cy="345600"/>
          </a:xfrm>
          <a:prstGeom prst="rect">
            <a:avLst/>
          </a:prstGeom>
          <a:solidFill>
            <a:schemeClr val="tx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800" dirty="0">
                <a:solidFill>
                  <a:schemeClr val="bg2"/>
                </a:solidFill>
                <a:effectLst/>
              </a:rPr>
              <a:t>Actions &amp; Next Steps</a:t>
            </a:r>
          </a:p>
        </p:txBody>
      </p:sp>
      <p:sp>
        <p:nvSpPr>
          <p:cNvPr id="9" name="Rectangle 8">
            <a:extLst>
              <a:ext uri="{FF2B5EF4-FFF2-40B4-BE49-F238E27FC236}">
                <a16:creationId xmlns:a16="http://schemas.microsoft.com/office/drawing/2014/main" id="{45A2F6F3-606A-46E7-A233-99A74A514BF7}"/>
              </a:ext>
            </a:extLst>
          </p:cNvPr>
          <p:cNvSpPr/>
          <p:nvPr/>
        </p:nvSpPr>
        <p:spPr>
          <a:xfrm>
            <a:off x="3156149" y="1683462"/>
            <a:ext cx="1296000" cy="10956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10" name="Rectangle 9">
            <a:extLst>
              <a:ext uri="{FF2B5EF4-FFF2-40B4-BE49-F238E27FC236}">
                <a16:creationId xmlns:a16="http://schemas.microsoft.com/office/drawing/2014/main" id="{AECFE042-6187-48B9-9B32-F6C1DB90A96D}"/>
              </a:ext>
            </a:extLst>
          </p:cNvPr>
          <p:cNvSpPr/>
          <p:nvPr/>
        </p:nvSpPr>
        <p:spPr>
          <a:xfrm>
            <a:off x="4596563" y="1673937"/>
            <a:ext cx="4320000" cy="950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t" anchorCtr="0" forceAA="0" compatLnSpc="1">
            <a:prstTxWarp prst="textNoShape">
              <a:avLst/>
            </a:prstTxWarp>
            <a:noAutofit/>
          </a:bodyPr>
          <a:lstStyle/>
          <a:p>
            <a:endParaRPr/>
          </a:p>
        </p:txBody>
      </p:sp>
      <p:sp>
        <p:nvSpPr>
          <p:cNvPr id="26" name="Rectangle 25" descr="A1">
            <a:extLst>
              <a:ext uri="{FF2B5EF4-FFF2-40B4-BE49-F238E27FC236}">
                <a16:creationId xmlns:a16="http://schemas.microsoft.com/office/drawing/2014/main" id="{DE1B4D14-17B5-4D78-A48F-52AAF066C053}"/>
              </a:ext>
            </a:extLst>
          </p:cNvPr>
          <p:cNvSpPr/>
          <p:nvPr/>
        </p:nvSpPr>
        <p:spPr>
          <a:xfrm>
            <a:off x="419735" y="1690422"/>
            <a:ext cx="2592000" cy="105815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Logging</a:t>
            </a:r>
            <a:r>
              <a:rPr lang="pt-BR" sz="1440" dirty="0">
                <a:solidFill>
                  <a:schemeClr val="tx1"/>
                </a:solidFill>
              </a:rPr>
              <a:t> &amp; </a:t>
            </a:r>
            <a:r>
              <a:rPr lang="pt-BR" sz="1440" dirty="0" err="1">
                <a:solidFill>
                  <a:schemeClr val="tx1"/>
                </a:solidFill>
              </a:rPr>
              <a:t>Monitoring</a:t>
            </a:r>
            <a:endParaRPr lang="en-US" sz="1440" dirty="0">
              <a:solidFill>
                <a:schemeClr val="tx1"/>
              </a:solidFill>
            </a:endParaRPr>
          </a:p>
        </p:txBody>
      </p:sp>
      <p:sp>
        <p:nvSpPr>
          <p:cNvPr id="40" name="Object 6">
            <a:extLst>
              <a:ext uri="{FF2B5EF4-FFF2-40B4-BE49-F238E27FC236}">
                <a16:creationId xmlns:a16="http://schemas.microsoft.com/office/drawing/2014/main" id="{00804707-0335-6842-AC6C-24E6A5AB83C3}"/>
              </a:ext>
            </a:extLst>
          </p:cNvPr>
          <p:cNvSpPr/>
          <p:nvPr/>
        </p:nvSpPr>
        <p:spPr>
          <a:xfrm>
            <a:off x="508635" y="113122"/>
            <a:ext cx="13840358" cy="804672"/>
          </a:xfrm>
          <a:prstGeom prst="rect">
            <a:avLst/>
          </a:prstGeom>
          <a:noFill/>
        </p:spPr>
        <p:txBody>
          <a:bodyPr wrap="square" rtlCol="0" anchor="ctr"/>
          <a:lstStyle/>
          <a:p>
            <a:r>
              <a:rPr lang="en-US" sz="3800" b="1" dirty="0">
                <a:latin typeface="+mj-lt"/>
              </a:rPr>
              <a:t>MRA Observations &amp; Actions </a:t>
            </a:r>
            <a:r>
              <a:rPr lang="en-US" sz="3800" b="1" dirty="0">
                <a:latin typeface="+mj-lt"/>
                <a:ea typeface="Amazon Ember" panose="020B0603020204020204" pitchFamily="34" charset="0"/>
                <a:cs typeface="Amazon Ember" panose="020B0603020204020204" pitchFamily="34" charset="0"/>
              </a:rPr>
              <a:t>–</a:t>
            </a:r>
            <a:r>
              <a:rPr lang="en-US" sz="3800" b="1" dirty="0">
                <a:latin typeface="+mj-lt"/>
                <a:cs typeface="Calibri" pitchFamily="34" charset="0"/>
              </a:rPr>
              <a:t> </a:t>
            </a:r>
            <a:r>
              <a:rPr lang="en-US" sz="3200" b="1" dirty="0">
                <a:latin typeface="+mj-lt"/>
                <a:cs typeface="Calibri" pitchFamily="34" charset="0"/>
              </a:rPr>
              <a:t>Security &amp; Compliance</a:t>
            </a:r>
          </a:p>
        </p:txBody>
      </p:sp>
      <p:sp>
        <p:nvSpPr>
          <p:cNvPr id="45" name="TextBox 44">
            <a:extLst>
              <a:ext uri="{FF2B5EF4-FFF2-40B4-BE49-F238E27FC236}">
                <a16:creationId xmlns:a16="http://schemas.microsoft.com/office/drawing/2014/main" id="{7768B06F-CFFB-43FD-BF02-3E10B7186186}"/>
              </a:ext>
            </a:extLst>
          </p:cNvPr>
          <p:cNvSpPr txBox="1"/>
          <p:nvPr/>
        </p:nvSpPr>
        <p:spPr>
          <a:xfrm>
            <a:off x="9060330" y="1833651"/>
            <a:ext cx="5288662" cy="954107"/>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Logging &amp; Monitoring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AWS to share best practices on Logging and Monitoring.</a:t>
            </a:r>
          </a:p>
        </p:txBody>
      </p:sp>
      <p:sp>
        <p:nvSpPr>
          <p:cNvPr id="28" name="Rectangle 18">
            <a:extLst>
              <a:ext uri="{FF2B5EF4-FFF2-40B4-BE49-F238E27FC236}">
                <a16:creationId xmlns:a16="http://schemas.microsoft.com/office/drawing/2014/main" id="{419EA4D6-9BFB-4CFB-9E25-1109AD926091}"/>
              </a:ext>
            </a:extLst>
          </p:cNvPr>
          <p:cNvSpPr/>
          <p:nvPr/>
        </p:nvSpPr>
        <p:spPr>
          <a:xfrm>
            <a:off x="426816" y="2898428"/>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29" name="Rectangle 19">
            <a:extLst>
              <a:ext uri="{FF2B5EF4-FFF2-40B4-BE49-F238E27FC236}">
                <a16:creationId xmlns:a16="http://schemas.microsoft.com/office/drawing/2014/main" id="{F5E11B10-A524-49F4-BDF4-D7F9FBD0B9EA}"/>
              </a:ext>
            </a:extLst>
          </p:cNvPr>
          <p:cNvSpPr/>
          <p:nvPr/>
        </p:nvSpPr>
        <p:spPr>
          <a:xfrm>
            <a:off x="3163230" y="2907953"/>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0" name="Rectangle 20">
            <a:extLst>
              <a:ext uri="{FF2B5EF4-FFF2-40B4-BE49-F238E27FC236}">
                <a16:creationId xmlns:a16="http://schemas.microsoft.com/office/drawing/2014/main" id="{527023C2-1376-4A3C-B76F-CD24C31F44B3}"/>
              </a:ext>
            </a:extLst>
          </p:cNvPr>
          <p:cNvSpPr/>
          <p:nvPr/>
        </p:nvSpPr>
        <p:spPr>
          <a:xfrm>
            <a:off x="4603644" y="2907953"/>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1" name="Rectangle 43">
            <a:extLst>
              <a:ext uri="{FF2B5EF4-FFF2-40B4-BE49-F238E27FC236}">
                <a16:creationId xmlns:a16="http://schemas.microsoft.com/office/drawing/2014/main" id="{555ACF7F-04CC-4CED-AE38-E9B30DA347EF}"/>
              </a:ext>
            </a:extLst>
          </p:cNvPr>
          <p:cNvSpPr/>
          <p:nvPr/>
        </p:nvSpPr>
        <p:spPr>
          <a:xfrm>
            <a:off x="9068059" y="2910047"/>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2" name="Rectangle 8">
            <a:extLst>
              <a:ext uri="{FF2B5EF4-FFF2-40B4-BE49-F238E27FC236}">
                <a16:creationId xmlns:a16="http://schemas.microsoft.com/office/drawing/2014/main" id="{1F206C90-FCC3-47F5-9830-7ADC8298ECFB}"/>
              </a:ext>
            </a:extLst>
          </p:cNvPr>
          <p:cNvSpPr/>
          <p:nvPr/>
        </p:nvSpPr>
        <p:spPr>
          <a:xfrm>
            <a:off x="3180946" y="2974190"/>
            <a:ext cx="1296000" cy="9310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33" name="Rectangle 25" descr="A1">
            <a:extLst>
              <a:ext uri="{FF2B5EF4-FFF2-40B4-BE49-F238E27FC236}">
                <a16:creationId xmlns:a16="http://schemas.microsoft.com/office/drawing/2014/main" id="{BCA5E950-A5E8-477C-80B3-4064C8D14024}"/>
              </a:ext>
            </a:extLst>
          </p:cNvPr>
          <p:cNvSpPr/>
          <p:nvPr/>
        </p:nvSpPr>
        <p:spPr>
          <a:xfrm>
            <a:off x="437449" y="2962417"/>
            <a:ext cx="2592000" cy="94829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Lifecycle</a:t>
            </a:r>
            <a:r>
              <a:rPr lang="pt-BR" sz="1440" dirty="0">
                <a:solidFill>
                  <a:schemeClr val="tx1"/>
                </a:solidFill>
              </a:rPr>
              <a:t> Security </a:t>
            </a:r>
            <a:r>
              <a:rPr lang="pt-BR" sz="1440" dirty="0" err="1">
                <a:solidFill>
                  <a:schemeClr val="tx1"/>
                </a:solidFill>
              </a:rPr>
              <a:t>Capabilities</a:t>
            </a:r>
            <a:endParaRPr lang="en-US" sz="1440" dirty="0">
              <a:solidFill>
                <a:schemeClr val="tx1"/>
              </a:solidFill>
            </a:endParaRPr>
          </a:p>
        </p:txBody>
      </p:sp>
      <p:sp>
        <p:nvSpPr>
          <p:cNvPr id="34" name="TextBox 44">
            <a:extLst>
              <a:ext uri="{FF2B5EF4-FFF2-40B4-BE49-F238E27FC236}">
                <a16:creationId xmlns:a16="http://schemas.microsoft.com/office/drawing/2014/main" id="{D1765BCC-9900-40CA-BA59-FA73656945E0}"/>
              </a:ext>
            </a:extLst>
          </p:cNvPr>
          <p:cNvSpPr txBox="1"/>
          <p:nvPr/>
        </p:nvSpPr>
        <p:spPr>
          <a:xfrm>
            <a:off x="9026361" y="3093653"/>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Establish best practices and build/refine capabilities for this Security Epic as part of Mobilize.</a:t>
            </a:r>
          </a:p>
        </p:txBody>
      </p:sp>
      <p:sp>
        <p:nvSpPr>
          <p:cNvPr id="35" name="Rectangle 18">
            <a:extLst>
              <a:ext uri="{FF2B5EF4-FFF2-40B4-BE49-F238E27FC236}">
                <a16:creationId xmlns:a16="http://schemas.microsoft.com/office/drawing/2014/main" id="{01A01862-FA26-45A4-B55D-86269EF583AC}"/>
              </a:ext>
            </a:extLst>
          </p:cNvPr>
          <p:cNvSpPr/>
          <p:nvPr/>
        </p:nvSpPr>
        <p:spPr>
          <a:xfrm>
            <a:off x="437449" y="3812809"/>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36" name="Rectangle 19">
            <a:extLst>
              <a:ext uri="{FF2B5EF4-FFF2-40B4-BE49-F238E27FC236}">
                <a16:creationId xmlns:a16="http://schemas.microsoft.com/office/drawing/2014/main" id="{BDCF9478-2153-4FE4-9BC0-A0DA64B18EE9}"/>
              </a:ext>
            </a:extLst>
          </p:cNvPr>
          <p:cNvSpPr/>
          <p:nvPr/>
        </p:nvSpPr>
        <p:spPr>
          <a:xfrm>
            <a:off x="3173863" y="3822334"/>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7" name="Rectangle 20">
            <a:extLst>
              <a:ext uri="{FF2B5EF4-FFF2-40B4-BE49-F238E27FC236}">
                <a16:creationId xmlns:a16="http://schemas.microsoft.com/office/drawing/2014/main" id="{1A2486C1-3BCE-46E2-B219-AB59FA9B9781}"/>
              </a:ext>
            </a:extLst>
          </p:cNvPr>
          <p:cNvSpPr/>
          <p:nvPr/>
        </p:nvSpPr>
        <p:spPr>
          <a:xfrm>
            <a:off x="4614277" y="3822334"/>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38" name="Rectangle 43">
            <a:extLst>
              <a:ext uri="{FF2B5EF4-FFF2-40B4-BE49-F238E27FC236}">
                <a16:creationId xmlns:a16="http://schemas.microsoft.com/office/drawing/2014/main" id="{FBA3F913-EEBC-473D-9E31-682AAB0F8657}"/>
              </a:ext>
            </a:extLst>
          </p:cNvPr>
          <p:cNvSpPr/>
          <p:nvPr/>
        </p:nvSpPr>
        <p:spPr>
          <a:xfrm>
            <a:off x="9078692" y="3824428"/>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43" name="Rectangle 8">
            <a:extLst>
              <a:ext uri="{FF2B5EF4-FFF2-40B4-BE49-F238E27FC236}">
                <a16:creationId xmlns:a16="http://schemas.microsoft.com/office/drawing/2014/main" id="{DB35F42E-1415-466C-9782-5399466A2066}"/>
              </a:ext>
            </a:extLst>
          </p:cNvPr>
          <p:cNvSpPr/>
          <p:nvPr/>
        </p:nvSpPr>
        <p:spPr>
          <a:xfrm>
            <a:off x="3180946" y="3906356"/>
            <a:ext cx="1296000" cy="6298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44" name="Rectangle 25" descr="A1">
            <a:extLst>
              <a:ext uri="{FF2B5EF4-FFF2-40B4-BE49-F238E27FC236}">
                <a16:creationId xmlns:a16="http://schemas.microsoft.com/office/drawing/2014/main" id="{3A619891-B133-4DD3-8886-349389387AE7}"/>
              </a:ext>
            </a:extLst>
          </p:cNvPr>
          <p:cNvSpPr/>
          <p:nvPr/>
        </p:nvSpPr>
        <p:spPr>
          <a:xfrm>
            <a:off x="419735" y="3871399"/>
            <a:ext cx="2592000" cy="75472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err="1">
                <a:solidFill>
                  <a:schemeClr val="tx1"/>
                </a:solidFill>
              </a:rPr>
              <a:t>DevSecOps</a:t>
            </a:r>
            <a:r>
              <a:rPr lang="pt-BR" sz="1440" dirty="0">
                <a:solidFill>
                  <a:schemeClr val="tx1"/>
                </a:solidFill>
              </a:rPr>
              <a:t> </a:t>
            </a:r>
            <a:r>
              <a:rPr lang="pt-BR" sz="1440" dirty="0" err="1">
                <a:solidFill>
                  <a:schemeClr val="tx1"/>
                </a:solidFill>
              </a:rPr>
              <a:t>Principles</a:t>
            </a:r>
            <a:endParaRPr lang="en-US" sz="1440" dirty="0">
              <a:solidFill>
                <a:schemeClr val="tx1"/>
              </a:solidFill>
            </a:endParaRPr>
          </a:p>
        </p:txBody>
      </p:sp>
      <p:sp>
        <p:nvSpPr>
          <p:cNvPr id="46" name="TextBox 44">
            <a:extLst>
              <a:ext uri="{FF2B5EF4-FFF2-40B4-BE49-F238E27FC236}">
                <a16:creationId xmlns:a16="http://schemas.microsoft.com/office/drawing/2014/main" id="{9D80216C-33FA-42D3-96AA-D1C4356A2B83}"/>
              </a:ext>
            </a:extLst>
          </p:cNvPr>
          <p:cNvSpPr txBox="1"/>
          <p:nvPr/>
        </p:nvSpPr>
        <p:spPr>
          <a:xfrm>
            <a:off x="9060330" y="4012930"/>
            <a:ext cx="5288662" cy="523220"/>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Suggest the "Advanced Security Epics" as a follow on to the Mobilize.</a:t>
            </a:r>
          </a:p>
        </p:txBody>
      </p:sp>
      <p:sp>
        <p:nvSpPr>
          <p:cNvPr id="47" name="Rectangle 18">
            <a:extLst>
              <a:ext uri="{FF2B5EF4-FFF2-40B4-BE49-F238E27FC236}">
                <a16:creationId xmlns:a16="http://schemas.microsoft.com/office/drawing/2014/main" id="{715B90F5-A7D4-44A8-8E8F-3DDD97383D7F}"/>
              </a:ext>
            </a:extLst>
          </p:cNvPr>
          <p:cNvSpPr/>
          <p:nvPr/>
        </p:nvSpPr>
        <p:spPr>
          <a:xfrm>
            <a:off x="440995" y="4613807"/>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48" name="Rectangle 19">
            <a:extLst>
              <a:ext uri="{FF2B5EF4-FFF2-40B4-BE49-F238E27FC236}">
                <a16:creationId xmlns:a16="http://schemas.microsoft.com/office/drawing/2014/main" id="{48521DE2-6D2D-4EB5-9E2D-37D7C6E17939}"/>
              </a:ext>
            </a:extLst>
          </p:cNvPr>
          <p:cNvSpPr/>
          <p:nvPr/>
        </p:nvSpPr>
        <p:spPr>
          <a:xfrm>
            <a:off x="3177409" y="4623332"/>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49" name="Rectangle 20">
            <a:extLst>
              <a:ext uri="{FF2B5EF4-FFF2-40B4-BE49-F238E27FC236}">
                <a16:creationId xmlns:a16="http://schemas.microsoft.com/office/drawing/2014/main" id="{C1ED2426-D99D-4FC2-B5F0-511E4123766C}"/>
              </a:ext>
            </a:extLst>
          </p:cNvPr>
          <p:cNvSpPr/>
          <p:nvPr/>
        </p:nvSpPr>
        <p:spPr>
          <a:xfrm>
            <a:off x="4617823" y="4623332"/>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0" name="Rectangle 43">
            <a:extLst>
              <a:ext uri="{FF2B5EF4-FFF2-40B4-BE49-F238E27FC236}">
                <a16:creationId xmlns:a16="http://schemas.microsoft.com/office/drawing/2014/main" id="{D76A206C-C3E8-4239-B9B6-45E1A3638D91}"/>
              </a:ext>
            </a:extLst>
          </p:cNvPr>
          <p:cNvSpPr/>
          <p:nvPr/>
        </p:nvSpPr>
        <p:spPr>
          <a:xfrm>
            <a:off x="9082238" y="4625426"/>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1" name="Rectangle 8">
            <a:extLst>
              <a:ext uri="{FF2B5EF4-FFF2-40B4-BE49-F238E27FC236}">
                <a16:creationId xmlns:a16="http://schemas.microsoft.com/office/drawing/2014/main" id="{2F04028A-5DCF-4ABF-82F2-582B1A4D5541}"/>
              </a:ext>
            </a:extLst>
          </p:cNvPr>
          <p:cNvSpPr/>
          <p:nvPr/>
        </p:nvSpPr>
        <p:spPr>
          <a:xfrm>
            <a:off x="3173863" y="4692598"/>
            <a:ext cx="1296000" cy="21315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en-US" sz="1440" dirty="0">
                <a:solidFill>
                  <a:schemeClr val="tx1"/>
                </a:solidFill>
              </a:rPr>
              <a:t>Mobilize</a:t>
            </a:r>
          </a:p>
        </p:txBody>
      </p:sp>
      <p:sp>
        <p:nvSpPr>
          <p:cNvPr id="52" name="Rectangle 25" descr="A1">
            <a:extLst>
              <a:ext uri="{FF2B5EF4-FFF2-40B4-BE49-F238E27FC236}">
                <a16:creationId xmlns:a16="http://schemas.microsoft.com/office/drawing/2014/main" id="{E21D2E56-78DD-4DF0-94BA-F273CAC5858F}"/>
              </a:ext>
            </a:extLst>
          </p:cNvPr>
          <p:cNvSpPr/>
          <p:nvPr/>
        </p:nvSpPr>
        <p:spPr>
          <a:xfrm>
            <a:off x="419735" y="4610132"/>
            <a:ext cx="2592000" cy="22451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algn="ctr"/>
            <a:r>
              <a:rPr lang="pt-BR" sz="1440" dirty="0">
                <a:solidFill>
                  <a:schemeClr val="tx1"/>
                </a:solidFill>
              </a:rPr>
              <a:t>Security </a:t>
            </a:r>
            <a:r>
              <a:rPr lang="pt-BR" sz="1440" dirty="0" err="1">
                <a:solidFill>
                  <a:schemeClr val="tx1"/>
                </a:solidFill>
              </a:rPr>
              <a:t>Operations</a:t>
            </a:r>
            <a:r>
              <a:rPr lang="pt-BR" sz="1440" dirty="0">
                <a:solidFill>
                  <a:schemeClr val="tx1"/>
                </a:solidFill>
              </a:rPr>
              <a:t> </a:t>
            </a:r>
            <a:r>
              <a:rPr lang="pt-BR" sz="1440" dirty="0" err="1">
                <a:solidFill>
                  <a:schemeClr val="tx1"/>
                </a:solidFill>
              </a:rPr>
              <a:t>Playbook</a:t>
            </a:r>
            <a:endParaRPr lang="en-US" sz="1440" dirty="0">
              <a:solidFill>
                <a:schemeClr val="tx1"/>
              </a:solidFill>
            </a:endParaRPr>
          </a:p>
        </p:txBody>
      </p:sp>
      <p:sp>
        <p:nvSpPr>
          <p:cNvPr id="53" name="TextBox 44">
            <a:extLst>
              <a:ext uri="{FF2B5EF4-FFF2-40B4-BE49-F238E27FC236}">
                <a16:creationId xmlns:a16="http://schemas.microsoft.com/office/drawing/2014/main" id="{EE4D5673-DAEE-402C-B719-20167F548F2E}"/>
              </a:ext>
            </a:extLst>
          </p:cNvPr>
          <p:cNvSpPr txBox="1"/>
          <p:nvPr/>
        </p:nvSpPr>
        <p:spPr>
          <a:xfrm>
            <a:off x="9060330" y="4823957"/>
            <a:ext cx="5288662" cy="2031325"/>
          </a:xfrm>
          <a:prstGeom prst="rect">
            <a:avLst/>
          </a:prstGeom>
          <a:noFill/>
        </p:spPr>
        <p:txBody>
          <a:bodyPr wrap="square" rtlCol="0">
            <a:spAutoFit/>
          </a:bodyPr>
          <a:lstStyle/>
          <a:p>
            <a:pPr marL="211456" indent="-211456" algn="just">
              <a:buFont typeface="Arial" panose="020B0604020202020204" pitchFamily="34" charset="0"/>
              <a:buChar char="•"/>
            </a:pPr>
            <a:r>
              <a:rPr lang="en-US" sz="1400" dirty="0"/>
              <a:t>Engage AWS or an APN Partner to include the AWS Security Assessment as part of your mobilize phase activities to assure you are building and operating securely in the cloud and protecting your technology assets and business.</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Establish best practices and build/refine Security Operations Playbook as part of Mobilize.</a:t>
            </a:r>
          </a:p>
          <a:p>
            <a:pPr marL="211456" indent="-211456" algn="just">
              <a:buFont typeface="Arial" panose="020B0604020202020204" pitchFamily="34" charset="0"/>
              <a:buChar char="•"/>
            </a:pPr>
            <a:endParaRPr lang="en-US" sz="1400" dirty="0"/>
          </a:p>
          <a:p>
            <a:pPr marL="211456" indent="-211456" algn="just">
              <a:buFont typeface="Arial" panose="020B0604020202020204" pitchFamily="34" charset="0"/>
              <a:buChar char="•"/>
            </a:pPr>
            <a:r>
              <a:rPr lang="en-US" sz="1400" dirty="0"/>
              <a:t>Conduct Security Game Day as part of Mobilize.</a:t>
            </a:r>
          </a:p>
        </p:txBody>
      </p:sp>
      <p:sp>
        <p:nvSpPr>
          <p:cNvPr id="54" name="Rectangle 18">
            <a:extLst>
              <a:ext uri="{FF2B5EF4-FFF2-40B4-BE49-F238E27FC236}">
                <a16:creationId xmlns:a16="http://schemas.microsoft.com/office/drawing/2014/main" id="{84353F5A-D36A-4901-9D27-80B1D814EEC1}"/>
              </a:ext>
            </a:extLst>
          </p:cNvPr>
          <p:cNvSpPr/>
          <p:nvPr/>
        </p:nvSpPr>
        <p:spPr>
          <a:xfrm>
            <a:off x="440991" y="6910444"/>
            <a:ext cx="2592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2">
                  <a:extLst>
                    <a:ext uri="{96DAC541-7B7A-43D3-8B79-37D633B846F1}">
                      <asvg:svgBlip xmlns:asvg="http://schemas.microsoft.com/office/drawing/2016/SVG/main" r:embed="rId3"/>
                    </a:ext>
                  </a:extLst>
                </a:blip>
              </a:buBlip>
            </a:pPr>
            <a:endParaRPr lang="en-US" sz="3456" dirty="0"/>
          </a:p>
        </p:txBody>
      </p:sp>
      <p:sp>
        <p:nvSpPr>
          <p:cNvPr id="55" name="Rectangle 19">
            <a:extLst>
              <a:ext uri="{FF2B5EF4-FFF2-40B4-BE49-F238E27FC236}">
                <a16:creationId xmlns:a16="http://schemas.microsoft.com/office/drawing/2014/main" id="{DF9BE306-323E-44B4-852C-EB79D74841E2}"/>
              </a:ext>
            </a:extLst>
          </p:cNvPr>
          <p:cNvSpPr/>
          <p:nvPr/>
        </p:nvSpPr>
        <p:spPr>
          <a:xfrm>
            <a:off x="3177405" y="6919969"/>
            <a:ext cx="1296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6" name="Rectangle 20">
            <a:extLst>
              <a:ext uri="{FF2B5EF4-FFF2-40B4-BE49-F238E27FC236}">
                <a16:creationId xmlns:a16="http://schemas.microsoft.com/office/drawing/2014/main" id="{41A216E8-7DD8-488E-A594-36F101A4227B}"/>
              </a:ext>
            </a:extLst>
          </p:cNvPr>
          <p:cNvSpPr/>
          <p:nvPr/>
        </p:nvSpPr>
        <p:spPr>
          <a:xfrm>
            <a:off x="4617819" y="6919969"/>
            <a:ext cx="4320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
        <p:nvSpPr>
          <p:cNvPr id="57" name="Rectangle 43">
            <a:extLst>
              <a:ext uri="{FF2B5EF4-FFF2-40B4-BE49-F238E27FC236}">
                <a16:creationId xmlns:a16="http://schemas.microsoft.com/office/drawing/2014/main" id="{8B6CF645-611E-40A8-9D04-CC3336118840}"/>
              </a:ext>
            </a:extLst>
          </p:cNvPr>
          <p:cNvSpPr/>
          <p:nvPr/>
        </p:nvSpPr>
        <p:spPr>
          <a:xfrm>
            <a:off x="9082234" y="6922063"/>
            <a:ext cx="5184000" cy="8640"/>
          </a:xfrm>
          <a:prstGeom prst="rect">
            <a:avLst/>
          </a:prstGeom>
          <a:solidFill>
            <a:schemeClr val="bg2"/>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43200" rIns="86400" bIns="43200" numCol="1" spcCol="0" rtlCol="0" fromWordArt="0" anchor="ctr" anchorCtr="0" forceAA="0" compatLnSpc="1">
            <a:prstTxWarp prst="textNoShape">
              <a:avLst/>
            </a:prstTxWarp>
            <a:noAutofit/>
          </a:bodyPr>
          <a:lstStyle/>
          <a:p>
            <a:pPr marL="342900" indent="-342900" algn="ctr">
              <a:buBlip>
                <a:blip r:embed="rId4">
                  <a:extLst>
                    <a:ext uri="{96DAC541-7B7A-43D3-8B79-37D633B846F1}">
                      <asvg:svgBlip xmlns:asvg="http://schemas.microsoft.com/office/drawing/2016/SVG/main" r:embed="rId5"/>
                    </a:ext>
                  </a:extLst>
                </a:blip>
              </a:buBlip>
            </a:pPr>
            <a:endParaRPr lang="en-US" sz="3456" dirty="0"/>
          </a:p>
        </p:txBody>
      </p:sp>
    </p:spTree>
    <p:extLst>
      <p:ext uri="{BB962C8B-B14F-4D97-AF65-F5344CB8AC3E}">
        <p14:creationId xmlns:p14="http://schemas.microsoft.com/office/powerpoint/2010/main" val="8940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22" y="259895"/>
            <a:ext cx="9807648" cy="677108"/>
          </a:xfrm>
          <a:prstGeom prst="rect">
            <a:avLst/>
          </a:prstGeom>
          <a:noFill/>
        </p:spPr>
        <p:txBody>
          <a:bodyPr wrap="square" rtlCol="0">
            <a:spAutoFit/>
          </a:bodyPr>
          <a:lstStyle/>
          <a:p>
            <a:pPr defTabSz="1097236">
              <a:defRPr/>
            </a:pPr>
            <a:r>
              <a:rPr lang="en-US" sz="3800" b="1" dirty="0">
                <a:latin typeface="Amazon Ember" panose="020B0603020204020204"/>
              </a:rPr>
              <a:t>How to leverage your MRA results</a:t>
            </a:r>
          </a:p>
        </p:txBody>
      </p:sp>
      <p:sp>
        <p:nvSpPr>
          <p:cNvPr id="3" name="TextBox 2"/>
          <p:cNvSpPr txBox="1"/>
          <p:nvPr/>
        </p:nvSpPr>
        <p:spPr>
          <a:xfrm>
            <a:off x="7598590" y="929708"/>
            <a:ext cx="6544240" cy="5526385"/>
          </a:xfrm>
          <a:prstGeom prst="rect">
            <a:avLst/>
          </a:prstGeom>
          <a:noFill/>
        </p:spPr>
        <p:txBody>
          <a:bodyPr wrap="square" rtlCol="0">
            <a:spAutoFit/>
          </a:bodyPr>
          <a:lstStyle/>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a:p>
            <a:pPr defTabSz="1097236">
              <a:defRPr/>
            </a:pPr>
            <a:r>
              <a:rPr lang="en-US" sz="2400" b="1" dirty="0">
                <a:solidFill>
                  <a:srgbClr val="FF9900"/>
                </a:solidFill>
                <a:ea typeface="Amazon Ember Medium" panose="020B0603020204030204" pitchFamily="34" charset="0"/>
                <a:cs typeface="Amazon Ember Medium" panose="020B0603020204030204" pitchFamily="34" charset="0"/>
              </a:rPr>
              <a:t>What an MRA can be used for:</a:t>
            </a:r>
          </a:p>
          <a:p>
            <a:pPr defTabSz="1097236">
              <a:defRPr/>
            </a:pPr>
            <a:endParaRPr lang="en-US" sz="2000" b="1" dirty="0">
              <a:solidFill>
                <a:srgbClr val="FF9900"/>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MRA readout as a project kickoff day</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Leverage the actions listed to generate a reliable roadmap of immediate actions with owners identified to build momentum and capability for a successful initiative</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momentum from the MRA to create a CCOE team and assign action items to the members</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Use the assessment rating to build a customized learning and certification plan</a:t>
            </a:r>
          </a:p>
        </p:txBody>
      </p:sp>
      <p:sp>
        <p:nvSpPr>
          <p:cNvPr id="4" name="TextBox 3">
            <a:extLst>
              <a:ext uri="{FF2B5EF4-FFF2-40B4-BE49-F238E27FC236}">
                <a16:creationId xmlns:a16="http://schemas.microsoft.com/office/drawing/2014/main" id="{8A0F5744-5845-E04B-9F29-42C34EF7A009}"/>
              </a:ext>
            </a:extLst>
          </p:cNvPr>
          <p:cNvSpPr txBox="1"/>
          <p:nvPr/>
        </p:nvSpPr>
        <p:spPr>
          <a:xfrm>
            <a:off x="697775" y="1480078"/>
            <a:ext cx="6505111" cy="5218608"/>
          </a:xfrm>
          <a:prstGeom prst="rect">
            <a:avLst/>
          </a:prstGeom>
          <a:noFill/>
        </p:spPr>
        <p:txBody>
          <a:bodyPr wrap="square" rtlCol="0">
            <a:spAutoFit/>
          </a:bodyPr>
          <a:lstStyle/>
          <a:p>
            <a:pPr defTabSz="1097236">
              <a:defRPr/>
            </a:pPr>
            <a:endParaRPr lang="en-US" sz="3456" dirty="0">
              <a:ea typeface="Amazon Ember Medium" panose="020B0603020204030204" pitchFamily="34" charset="0"/>
              <a:cs typeface="Calibri" panose="020F0502020204030204" pitchFamily="34" charset="0"/>
            </a:endParaRPr>
          </a:p>
          <a:p>
            <a:pPr defTabSz="1097236">
              <a:defRPr/>
            </a:pPr>
            <a:r>
              <a:rPr lang="en-US" sz="2400" b="1" dirty="0">
                <a:solidFill>
                  <a:srgbClr val="BF0816"/>
                </a:solidFill>
                <a:ea typeface="Amazon Ember Medium" panose="020B0603020204030204" pitchFamily="34" charset="0"/>
                <a:cs typeface="Amazon Ember Medium" panose="020B0603020204030204" pitchFamily="34" charset="0"/>
              </a:rPr>
              <a:t>What an MRA is not:</a:t>
            </a:r>
          </a:p>
          <a:p>
            <a:pPr defTabSz="1097236">
              <a:defRPr/>
            </a:pPr>
            <a:endParaRPr lang="en-US" sz="2000" b="1" dirty="0">
              <a:solidFill>
                <a:srgbClr val="BF0816"/>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 portfolio assessment of applications targeted for the Cloud</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 measure of your progress or to be interpreted as timeline for your first migration wave</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An evaluation by AWS regarding your staff’s capabilities</a:t>
            </a:r>
          </a:p>
          <a:p>
            <a:pPr marL="342887" indent="-342887" defTabSz="1097236">
              <a:buFont typeface="Arial" panose="020B0604020202020204" pitchFamily="34" charset="0"/>
              <a:buChar char="•"/>
              <a:defRPr/>
            </a:pPr>
            <a:endParaRPr lang="en-US" sz="2000" dirty="0">
              <a:latin typeface="Amazon Ember Medium" panose="020B0603020204030204" pitchFamily="34" charset="0"/>
              <a:ea typeface="Amazon Ember Medium" panose="020B0603020204030204" pitchFamily="34" charset="0"/>
              <a:cs typeface="Amazon Ember Medium" panose="020B0603020204030204" pitchFamily="34" charset="0"/>
            </a:endParaRPr>
          </a:p>
          <a:p>
            <a:pPr marL="342887" indent="-342887" defTabSz="1097236">
              <a:buFont typeface="Arial" panose="020B0604020202020204" pitchFamily="34" charset="0"/>
              <a:buChar char="•"/>
              <a:defRPr/>
            </a:pP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An indication of the complexity or difficulty of your migration</a:t>
            </a:r>
          </a:p>
          <a:p>
            <a:pPr defTabSz="1097236">
              <a:defRPr/>
            </a:pPr>
            <a:endParaRPr lang="en-US" sz="3456" dirty="0">
              <a:latin typeface="Calibri" panose="020F0502020204030204"/>
              <a:ea typeface="Times New Roman" panose="02020603050405020304" pitchFamily="18" charset="0"/>
              <a:cs typeface="Calibri" panose="020F0502020204030204" pitchFamily="34" charset="0"/>
            </a:endParaRPr>
          </a:p>
        </p:txBody>
      </p:sp>
      <p:cxnSp>
        <p:nvCxnSpPr>
          <p:cNvPr id="5" name="Straight Connector 4">
            <a:extLst>
              <a:ext uri="{FF2B5EF4-FFF2-40B4-BE49-F238E27FC236}">
                <a16:creationId xmlns:a16="http://schemas.microsoft.com/office/drawing/2014/main" id="{2AA5A184-0388-9848-A437-C1EF9376E619}"/>
              </a:ext>
            </a:extLst>
          </p:cNvPr>
          <p:cNvCxnSpPr>
            <a:cxnSpLocks/>
          </p:cNvCxnSpPr>
          <p:nvPr/>
        </p:nvCxnSpPr>
        <p:spPr>
          <a:xfrm>
            <a:off x="7675183" y="2455201"/>
            <a:ext cx="5965607"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BEB8DE6-59A3-E843-B5AE-102CBAE0D886}"/>
              </a:ext>
            </a:extLst>
          </p:cNvPr>
          <p:cNvCxnSpPr>
            <a:cxnSpLocks/>
          </p:cNvCxnSpPr>
          <p:nvPr/>
        </p:nvCxnSpPr>
        <p:spPr>
          <a:xfrm>
            <a:off x="798152" y="2437556"/>
            <a:ext cx="5965607" cy="0"/>
          </a:xfrm>
          <a:prstGeom prst="line">
            <a:avLst/>
          </a:prstGeom>
          <a:ln>
            <a:solidFill>
              <a:srgbClr val="BF081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00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A95D-6FBE-214A-BB2F-E4CF3AB7BAA7}"/>
              </a:ext>
            </a:extLst>
          </p:cNvPr>
          <p:cNvSpPr>
            <a:spLocks noGrp="1"/>
          </p:cNvSpPr>
          <p:nvPr>
            <p:ph type="title"/>
          </p:nvPr>
        </p:nvSpPr>
        <p:spPr/>
        <p:txBody>
          <a:bodyPr/>
          <a:lstStyle/>
          <a:p>
            <a:r>
              <a:rPr lang="en-US" sz="3600" dirty="0"/>
              <a:t>MRA Prioritized List of Actions</a:t>
            </a:r>
          </a:p>
        </p:txBody>
      </p:sp>
      <p:graphicFrame>
        <p:nvGraphicFramePr>
          <p:cNvPr id="151" name="Table 150">
            <a:extLst>
              <a:ext uri="{FF2B5EF4-FFF2-40B4-BE49-F238E27FC236}">
                <a16:creationId xmlns:a16="http://schemas.microsoft.com/office/drawing/2014/main" id="{717FA692-696C-BC46-B733-FB9536F7B632}"/>
              </a:ext>
            </a:extLst>
          </p:cNvPr>
          <p:cNvGraphicFramePr>
            <a:graphicFrameLocks noGrp="1"/>
          </p:cNvGraphicFramePr>
          <p:nvPr>
            <p:extLst>
              <p:ext uri="{D42A27DB-BD31-4B8C-83A1-F6EECF244321}">
                <p14:modId xmlns:p14="http://schemas.microsoft.com/office/powerpoint/2010/main" val="3648149401"/>
              </p:ext>
            </p:extLst>
          </p:nvPr>
        </p:nvGraphicFramePr>
        <p:xfrm>
          <a:off x="629294" y="824629"/>
          <a:ext cx="13521046" cy="6767955"/>
        </p:xfrm>
        <a:graphic>
          <a:graphicData uri="http://schemas.openxmlformats.org/drawingml/2006/table">
            <a:tbl>
              <a:tblPr firstRow="1" firstCol="1" bandRow="1">
                <a:tableStyleId>{073A0DAA-6AF3-43AB-8588-CEC1D06C72B9}</a:tableStyleId>
              </a:tblPr>
              <a:tblGrid>
                <a:gridCol w="3232425">
                  <a:extLst>
                    <a:ext uri="{9D8B030D-6E8A-4147-A177-3AD203B41FA5}">
                      <a16:colId xmlns:a16="http://schemas.microsoft.com/office/drawing/2014/main" val="3541207790"/>
                    </a:ext>
                  </a:extLst>
                </a:gridCol>
                <a:gridCol w="10288621">
                  <a:extLst>
                    <a:ext uri="{9D8B030D-6E8A-4147-A177-3AD203B41FA5}">
                      <a16:colId xmlns:a16="http://schemas.microsoft.com/office/drawing/2014/main" val="134945569"/>
                    </a:ext>
                  </a:extLst>
                </a:gridCol>
              </a:tblGrid>
              <a:tr h="386908">
                <a:tc>
                  <a:txBody>
                    <a:bodyPr/>
                    <a:lstStyle/>
                    <a:p>
                      <a:pPr marL="0" marR="0" algn="ctr">
                        <a:spcBef>
                          <a:spcPts val="0"/>
                        </a:spcBef>
                        <a:spcAft>
                          <a:spcPts val="0"/>
                        </a:spcAft>
                      </a:pPr>
                      <a:r>
                        <a:rPr lang="en-US" sz="1600" dirty="0">
                          <a:solidFill>
                            <a:srgbClr val="FF9900"/>
                          </a:solidFill>
                          <a:effectLst/>
                          <a:latin typeface="+mn-lt"/>
                        </a:rPr>
                        <a:t> </a:t>
                      </a:r>
                      <a:r>
                        <a:rPr lang="en-US" sz="1600" dirty="0">
                          <a:solidFill>
                            <a:srgbClr val="FF9900"/>
                          </a:solidFill>
                          <a:latin typeface="+mn-lt"/>
                        </a:rPr>
                        <a:t>Objective</a:t>
                      </a:r>
                      <a:endParaRPr lang="en-US" sz="1600" dirty="0">
                        <a:solidFill>
                          <a:srgbClr val="FF9900"/>
                        </a:solidFill>
                        <a:effectLst/>
                        <a:latin typeface="+mn-lt"/>
                      </a:endParaRPr>
                    </a:p>
                  </a:txBody>
                  <a:tcPr marL="59351" marR="59351" marT="0" marB="0" anchor="ctr">
                    <a:solidFill>
                      <a:schemeClr val="bg2"/>
                    </a:solidFill>
                  </a:tcPr>
                </a:tc>
                <a:tc>
                  <a:txBody>
                    <a:bodyPr/>
                    <a:lstStyle/>
                    <a:p>
                      <a:pPr algn="ctr"/>
                      <a:r>
                        <a:rPr lang="en-US" sz="1600" dirty="0">
                          <a:solidFill>
                            <a:srgbClr val="FF9900"/>
                          </a:solidFill>
                          <a:latin typeface="+mn-lt"/>
                        </a:rPr>
                        <a:t>Action</a:t>
                      </a:r>
                    </a:p>
                  </a:txBody>
                  <a:tcPr marL="59351" marR="59351" marT="0" marB="0" anchor="ctr">
                    <a:solidFill>
                      <a:schemeClr val="bg2"/>
                    </a:solidFill>
                  </a:tcPr>
                </a:tc>
                <a:extLst>
                  <a:ext uri="{0D108BD9-81ED-4DB2-BD59-A6C34878D82A}">
                    <a16:rowId xmlns:a16="http://schemas.microsoft.com/office/drawing/2014/main" val="792550057"/>
                  </a:ext>
                </a:extLst>
              </a:tr>
              <a:tr h="706168">
                <a:tc>
                  <a: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Create and communicate a Business Case</a:t>
                      </a:r>
                    </a:p>
                  </a:txBody>
                  <a:tcPr marL="59351" marR="59351" marT="0" marB="0" anchor="ctr">
                    <a:solidFill>
                      <a:schemeClr val="bg2"/>
                    </a:solidFill>
                  </a:tcPr>
                </a:tc>
                <a:tc>
                  <a:txBody>
                    <a:bodyPr/>
                    <a:lstStyle/>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Share the initial business case with the broader team to build consensus and buy-in </a:t>
                      </a:r>
                      <a:r>
                        <a:rPr lang="en-US" sz="1400" b="1" dirty="0"/>
                        <a:t>AND/OR </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MAP Accelerator: Start the “Rapid Migration Business Case” engagement with AWS Cloud Economics team, including TSO Logic based infrastructure discovery, software licensing optimization, and TCO saving estimation </a:t>
                      </a:r>
                      <a:r>
                        <a:rPr lang="en-US" sz="1400" b="1" dirty="0"/>
                        <a:t>AND/OR </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Engage with the AWS DC Divest team for support on DC and IT Asset discovery, disposal, and future planning to address business case, cost, regulatory and HR issues and impacts </a:t>
                      </a:r>
                      <a:r>
                        <a:rPr lang="en-US" sz="1400" b="1" dirty="0"/>
                        <a:t>AND/OR</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Use Migration Evaluator (ME) to do a quick discovery and build a high-level business case </a:t>
                      </a:r>
                      <a:r>
                        <a:rPr lang="en-US" sz="1400" b="1" dirty="0"/>
                        <a:t>AND/OR</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	Build a high-level business case including any DC exit/consolidation, share with the broader team to build consensus buy-in</a:t>
                      </a: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	Build plan and business case for DC exit/consolidation </a:t>
                      </a:r>
                      <a:r>
                        <a:rPr lang="en-US" sz="1400" b="1" dirty="0"/>
                        <a:t>AND/OR</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	Do a TCO for full on-prem environment to solidify the opportunity vision and specifically state a strategy / goal around cloud adoption and migration to drive speed </a:t>
                      </a:r>
                      <a:r>
                        <a:rPr lang="en-US" sz="1400" b="1" dirty="0"/>
                        <a:t>AND/OR</a:t>
                      </a:r>
                      <a:endParaRPr lang="en-US" sz="1400" dirty="0">
                        <a:effectLst/>
                        <a:latin typeface="+mn-lt"/>
                        <a:ea typeface="Calibri" panose="020F0502020204030204" pitchFamily="34" charset="0"/>
                        <a:cs typeface="Times New Roman" panose="02020603050405020304" pitchFamily="18" charset="0"/>
                      </a:endParaRP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latin typeface="+mn-lt"/>
                          <a:ea typeface="Calibri" panose="020F0502020204030204" pitchFamily="34" charset="0"/>
                          <a:cs typeface="Times New Roman" panose="02020603050405020304" pitchFamily="18" charset="0"/>
                        </a:rPr>
                        <a:t>	Do discovery to enable an estimate of migration effort</a:t>
                      </a:r>
                    </a:p>
                  </a:txBody>
                  <a:tcPr marL="59351" marR="59351" marT="0" marB="0" anchor="ctr">
                    <a:solidFill>
                      <a:schemeClr val="tx2">
                        <a:lumMod val="95000"/>
                      </a:schemeClr>
                    </a:solidFill>
                  </a:tcPr>
                </a:tc>
                <a:extLst>
                  <a:ext uri="{0D108BD9-81ED-4DB2-BD59-A6C34878D82A}">
                    <a16:rowId xmlns:a16="http://schemas.microsoft.com/office/drawing/2014/main" val="263559053"/>
                  </a:ext>
                </a:extLst>
              </a:tr>
              <a:tr h="488158">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Ensure right skills to support the initiative</a:t>
                      </a:r>
                    </a:p>
                  </a:txBody>
                  <a:tcPr marL="59351" marR="59351" marT="0" marB="0" anchor="ctr">
                    <a:solidFill>
                      <a:schemeClr val="bg2"/>
                    </a:solidFill>
                  </a:tcPr>
                </a:tc>
                <a:tc>
                  <a:txBody>
                    <a:bodyPr/>
                    <a:lstStyle/>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Identify a training leader to help drive initiative </a:t>
                      </a:r>
                      <a:r>
                        <a:rPr lang="en-US" sz="1400" b="1" dirty="0"/>
                        <a:t>AND/OR </a:t>
                      </a: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Engage the AWS Training team for a learning needs assessment</a:t>
                      </a:r>
                    </a:p>
                  </a:txBody>
                  <a:tcPr marL="59351" marR="59351" marT="0" marB="0" anchor="ctr">
                    <a:solidFill>
                      <a:schemeClr val="tx2">
                        <a:lumMod val="85000"/>
                      </a:schemeClr>
                    </a:solidFill>
                  </a:tcPr>
                </a:tc>
                <a:extLst>
                  <a:ext uri="{0D108BD9-81ED-4DB2-BD59-A6C34878D82A}">
                    <a16:rowId xmlns:a16="http://schemas.microsoft.com/office/drawing/2014/main" val="3123478926"/>
                  </a:ext>
                </a:extLst>
              </a:tr>
              <a:tr h="847486">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Accelerate to the next phase and change the way you work</a:t>
                      </a:r>
                      <a:endParaRPr lang="en-US" sz="1400" dirty="0">
                        <a:effectLst/>
                        <a:latin typeface="+mn-lt"/>
                        <a:cs typeface="Times New Roman" panose="02020603050405020304" pitchFamily="18" charset="0"/>
                      </a:endParaRPr>
                    </a:p>
                  </a:txBody>
                  <a:tcPr marL="59351" marR="59351" marT="0" marB="0" anchor="ctr">
                    <a:solidFill>
                      <a:schemeClr val="bg2"/>
                    </a:solidFill>
                  </a:tcPr>
                </a:tc>
                <a:tc>
                  <a:txBody>
                    <a:bodyPr/>
                    <a:lstStyle/>
                    <a:p>
                      <a:pPr marL="285750" indent="-285750" algn="l" fontAlgn="ctr">
                        <a:buFont typeface="Arial" panose="020B0604020202020204" pitchFamily="34" charset="0"/>
                        <a:buChar char="•"/>
                      </a:pPr>
                      <a:r>
                        <a:rPr lang="en-US" sz="1400" dirty="0">
                          <a:effectLst/>
                        </a:rPr>
                        <a:t>EBA Accelerator: Conduct the “Platform Party” to stress test and validate the AWS landing zone and move your first applications (for customers not leveraging ProServe led Mobilize but using prescriptive guidance from AWS via EBA) </a:t>
                      </a:r>
                      <a:r>
                        <a:rPr lang="en-US" sz="1400" b="1" dirty="0">
                          <a:effectLst/>
                        </a:rPr>
                        <a:t>OR </a:t>
                      </a:r>
                      <a:r>
                        <a:rPr lang="en-US" sz="1400" dirty="0">
                          <a:effectLst/>
                        </a:rPr>
                        <a:t>(for customers that will engage AWS ProServe for Mobilize) </a:t>
                      </a:r>
                    </a:p>
                    <a:p>
                      <a:pPr marL="285750" indent="-285750" algn="l" fontAlgn="ctr">
                        <a:buFont typeface="Arial" panose="020B0604020202020204" pitchFamily="34" charset="0"/>
                        <a:buChar char="•"/>
                      </a:pPr>
                      <a:r>
                        <a:rPr lang="en-US" sz="1400" dirty="0">
                          <a:effectLst/>
                        </a:rPr>
                        <a:t>MAP Accelerator: Conduct the “Pre-Mobilize EBA” to define and baseline the landing zone architecture design </a:t>
                      </a:r>
                      <a:r>
                        <a:rPr lang="en-US" sz="1400" b="1" dirty="0">
                          <a:effectLst/>
                        </a:rPr>
                        <a:t>or</a:t>
                      </a:r>
                      <a:r>
                        <a:rPr lang="en-US" sz="1400" dirty="0">
                          <a:effectLst/>
                        </a:rPr>
                        <a:t> to test and validate the landing zone and migration factory (for customers that already have a platform built)</a:t>
                      </a:r>
                    </a:p>
                  </a:txBody>
                  <a:tcPr anchor="ctr">
                    <a:solidFill>
                      <a:schemeClr val="tx2">
                        <a:lumMod val="95000"/>
                      </a:schemeClr>
                    </a:solidFill>
                  </a:tcPr>
                </a:tc>
                <a:extLst>
                  <a:ext uri="{0D108BD9-81ED-4DB2-BD59-A6C34878D82A}">
                    <a16:rowId xmlns:a16="http://schemas.microsoft.com/office/drawing/2014/main" val="16027722"/>
                  </a:ext>
                </a:extLst>
              </a:tr>
              <a:tr h="635614">
                <a:tc>
                  <a:txBody>
                    <a:bodyPr/>
                    <a:lstStyle/>
                    <a:p>
                      <a:pPr marL="0" indent="0">
                        <a:buFont typeface="Arial" panose="020B0604020202020204" pitchFamily="34" charset="0"/>
                        <a:buNone/>
                      </a:pPr>
                      <a:r>
                        <a:rPr lang="en-US" sz="1400" dirty="0"/>
                        <a:t>Assure security is considered at front of the initiative</a:t>
                      </a:r>
                    </a:p>
                  </a:txBody>
                  <a:tcPr marL="59351" marR="59351" marT="0" marB="0" anchor="ctr">
                    <a:solidFill>
                      <a:schemeClr val="bg2"/>
                    </a:solidFill>
                  </a:tcPr>
                </a:tc>
                <a:tc>
                  <a:txBody>
                    <a:bodyPr/>
                    <a:lstStyle/>
                    <a:p>
                      <a:pPr marL="285750" indent="-285750">
                        <a:buFont typeface="Arial" panose="020B0604020202020204" pitchFamily="34" charset="0"/>
                        <a:buChar char="•"/>
                      </a:pPr>
                      <a:r>
                        <a:rPr lang="en-US" sz="1400" dirty="0"/>
                        <a:t>MAP Accelerator: Run the "Security Briefing" to educate key stakeholders on security model and cloud security foundations </a:t>
                      </a:r>
                      <a:r>
                        <a:rPr lang="en-US" sz="1400" b="1" dirty="0"/>
                        <a:t>AND/OR </a:t>
                      </a:r>
                      <a:r>
                        <a:rPr lang="en-US" sz="1400" dirty="0"/>
                        <a:t>Get the 3rd party risk assessment completed. Engage AWS as needed to ensure passage</a:t>
                      </a:r>
                    </a:p>
                    <a:p>
                      <a:pPr marL="285750" indent="-285750">
                        <a:buFont typeface="Arial" panose="020B0604020202020204" pitchFamily="34" charset="0"/>
                        <a:buChar char="•"/>
                      </a:pPr>
                      <a:r>
                        <a:rPr lang="en-US" sz="1400" dirty="0"/>
                        <a:t>Run the "Executive Security Simulation" and the "Executive Security Workshop" to gather input from security leadership for Mobilize</a:t>
                      </a:r>
                    </a:p>
                  </a:txBody>
                  <a:tcPr marL="59351" marR="59351" marT="0" marB="0" anchor="ctr">
                    <a:solidFill>
                      <a:schemeClr val="tx2">
                        <a:lumMod val="85000"/>
                      </a:schemeClr>
                    </a:solidFill>
                  </a:tcPr>
                </a:tc>
                <a:extLst>
                  <a:ext uri="{0D108BD9-81ED-4DB2-BD59-A6C34878D82A}">
                    <a16:rowId xmlns:a16="http://schemas.microsoft.com/office/drawing/2014/main" val="137408682"/>
                  </a:ext>
                </a:extLst>
              </a:tr>
              <a:tr h="476381">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Determine preferred operating model</a:t>
                      </a:r>
                      <a:endParaRPr lang="en-US" sz="1400" b="0" dirty="0">
                        <a:effectLst/>
                        <a:latin typeface="+mn-lt"/>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b="0" dirty="0">
                          <a:effectLst/>
                          <a:latin typeface="+mn-lt"/>
                        </a:rPr>
                        <a:t>Evaluate AWS Managed Services (AMS) to see if it makes sense to offload mundane activities/infrastructure ops to that and keep resources focused on innovation and differentiating activities</a:t>
                      </a:r>
                    </a:p>
                  </a:txBody>
                  <a:tcPr marL="59351" marR="59351" marT="0" marB="0" anchor="ctr">
                    <a:solidFill>
                      <a:schemeClr val="tx2">
                        <a:lumMod val="95000"/>
                      </a:schemeClr>
                    </a:solidFill>
                  </a:tcPr>
                </a:tc>
                <a:extLst>
                  <a:ext uri="{0D108BD9-81ED-4DB2-BD59-A6C34878D82A}">
                    <a16:rowId xmlns:a16="http://schemas.microsoft.com/office/drawing/2014/main" val="4123759115"/>
                  </a:ext>
                </a:extLst>
              </a:tr>
              <a:tr h="847485">
                <a:tc>
                  <a:txBody>
                    <a:bodyPr/>
                    <a:lstStyle/>
                    <a:p>
                      <a:pPr marL="0" marR="0" algn="l">
                        <a:spcBef>
                          <a:spcPts val="0"/>
                        </a:spcBef>
                        <a:spcAft>
                          <a:spcPts val="0"/>
                        </a:spcAft>
                      </a:pPr>
                      <a:r>
                        <a:rPr lang="en-US" sz="1400" dirty="0"/>
                        <a:t>Get discovery tooling in place</a:t>
                      </a:r>
                      <a:endParaRPr lang="en-US" sz="1400" dirty="0">
                        <a:effectLst/>
                        <a:latin typeface="+mn-lt"/>
                        <a:ea typeface="Calibri" panose="020F0502020204030204" pitchFamily="34" charset="0"/>
                        <a:cs typeface="Times New Roman" panose="02020603050405020304" pitchFamily="18" charset="0"/>
                      </a:endParaRPr>
                    </a:p>
                  </a:txBody>
                  <a:tcPr marL="59351" marR="59351" marT="0" marB="0" anchor="ctr">
                    <a:solidFill>
                      <a:schemeClr val="bg2"/>
                    </a:solidFill>
                  </a:tcPr>
                </a:tc>
                <a:tc>
                  <a:txBody>
                    <a:bodyPr/>
                    <a:lstStyle/>
                    <a:p>
                      <a:pPr marL="0" marR="0" algn="l">
                        <a:spcBef>
                          <a:spcPts val="0"/>
                        </a:spcBef>
                        <a:spcAft>
                          <a:spcPts val="0"/>
                        </a:spcAft>
                      </a:pPr>
                      <a:r>
                        <a:rPr lang="en-US" sz="1400" dirty="0"/>
                        <a:t>Select and implement automated discovery tooling from one of the AWS partners that can assist in inventory and dependency mapping with expert guidance </a:t>
                      </a:r>
                      <a:r>
                        <a:rPr lang="en-US" sz="1400" b="1" dirty="0">
                          <a:effectLst/>
                          <a:latin typeface="+mn-lt"/>
                          <a:ea typeface="Calibri" panose="020F0502020204030204" pitchFamily="34" charset="0"/>
                          <a:cs typeface="Times New Roman" panose="02020603050405020304" pitchFamily="18" charset="0"/>
                        </a:rPr>
                        <a:t>AND/OR</a:t>
                      </a:r>
                      <a:r>
                        <a:rPr lang="en-US" sz="1400" dirty="0">
                          <a:effectLst/>
                          <a:latin typeface="+mn-lt"/>
                          <a:ea typeface="Calibri" panose="020F0502020204030204" pitchFamily="34" charset="0"/>
                          <a:cs typeface="Times New Roman" panose="02020603050405020304" pitchFamily="18" charset="0"/>
                        </a:rPr>
                        <a:t> MAP Accelerator: Participate in the 1-day "Migration Immersion Day" that introduces AWS discovery and migration tools (e.g. CloudEndure, Application Discovery Service) and migrate an app in a simulated environment</a:t>
                      </a:r>
                    </a:p>
                  </a:txBody>
                  <a:tcPr marL="59351" marR="59351" marT="0" marB="0" anchor="ctr">
                    <a:solidFill>
                      <a:schemeClr val="tx2">
                        <a:lumMod val="85000"/>
                      </a:schemeClr>
                    </a:solidFill>
                  </a:tcPr>
                </a:tc>
                <a:extLst>
                  <a:ext uri="{0D108BD9-81ED-4DB2-BD59-A6C34878D82A}">
                    <a16:rowId xmlns:a16="http://schemas.microsoft.com/office/drawing/2014/main" val="150358458"/>
                  </a:ext>
                </a:extLst>
              </a:tr>
              <a:tr h="423743">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Identify first movers</a:t>
                      </a:r>
                      <a:endParaRPr lang="en-US" sz="1400" b="0" i="0" u="none" strike="noStrike" kern="1200" dirty="0">
                        <a:solidFill>
                          <a:schemeClr val="dk1"/>
                        </a:solidFill>
                        <a:effectLst/>
                        <a:latin typeface="+mn-lt"/>
                        <a:ea typeface="+mn-ea"/>
                        <a:cs typeface="+mn-cs"/>
                      </a:endParaRPr>
                    </a:p>
                  </a:txBody>
                  <a:tcPr marL="59351" marR="59351" marT="0" marB="0" anchor="ctr">
                    <a:solidFill>
                      <a:schemeClr val="bg2"/>
                    </a:solidFill>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t>Identify initial movers (generally require App Owner who is a promoter and an App that is not complex)</a:t>
                      </a:r>
                      <a:endParaRPr lang="en-US" sz="1400" b="0" i="0" u="none" strike="noStrike" kern="1200" dirty="0">
                        <a:solidFill>
                          <a:schemeClr val="dk1"/>
                        </a:solidFill>
                        <a:effectLst/>
                        <a:latin typeface="+mn-lt"/>
                        <a:ea typeface="+mn-ea"/>
                        <a:cs typeface="+mn-cs"/>
                      </a:endParaRPr>
                    </a:p>
                  </a:txBody>
                  <a:tcPr marL="59351" marR="59351" marT="0" marB="0" anchor="ctr">
                    <a:solidFill>
                      <a:schemeClr val="tx2">
                        <a:lumMod val="85000"/>
                      </a:schemeClr>
                    </a:solidFill>
                  </a:tcPr>
                </a:tc>
                <a:extLst>
                  <a:ext uri="{0D108BD9-81ED-4DB2-BD59-A6C34878D82A}">
                    <a16:rowId xmlns:a16="http://schemas.microsoft.com/office/drawing/2014/main" val="1900979494"/>
                  </a:ext>
                </a:extLst>
              </a:tr>
            </a:tbl>
          </a:graphicData>
        </a:graphic>
      </p:graphicFrame>
    </p:spTree>
    <p:extLst>
      <p:ext uri="{BB962C8B-B14F-4D97-AF65-F5344CB8AC3E}">
        <p14:creationId xmlns:p14="http://schemas.microsoft.com/office/powerpoint/2010/main" val="2173084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6FEA073C-8198-AD44-B02C-4F80E6EB2217}"/>
              </a:ext>
            </a:extLst>
          </p:cNvPr>
          <p:cNvSpPr txBox="1"/>
          <p:nvPr/>
        </p:nvSpPr>
        <p:spPr>
          <a:xfrm>
            <a:off x="5790044" y="4117607"/>
            <a:ext cx="4051785" cy="1803571"/>
          </a:xfrm>
          <a:prstGeom prst="rect">
            <a:avLst/>
          </a:prstGeom>
          <a:noFill/>
        </p:spPr>
        <p:txBody>
          <a:bodyPr wrap="square" lIns="182880" tIns="146304" rIns="182880" bIns="146304" rtlCol="0">
            <a:spAutoFit/>
          </a:bodyPr>
          <a:lstStyle/>
          <a:p>
            <a:pPr defTabSz="731491">
              <a:defRPr/>
            </a:pPr>
            <a:r>
              <a:rPr lang="en-US" sz="1400" b="1" dirty="0">
                <a:solidFill>
                  <a:srgbClr val="FFC000"/>
                </a:solidFill>
                <a:latin typeface="Amazon Ember" panose="02000000000000000000" pitchFamily="2" charset="0"/>
                <a:ea typeface="Amazon Ember" panose="02000000000000000000" pitchFamily="2" charset="0"/>
              </a:rPr>
              <a:t>Next 2-4 Months</a:t>
            </a:r>
          </a:p>
          <a:p>
            <a:pPr defTabSz="731491">
              <a:defRPr/>
            </a:pPr>
            <a:endParaRPr lang="en-US" sz="1400" b="1" dirty="0">
              <a:solidFill>
                <a:srgbClr val="FFC000"/>
              </a:solidFill>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Establish foundation and build a Migration Plan with the methodology, processes, tools and resources to accelerate your migration to the AWS platform</a:t>
            </a:r>
            <a:endParaRPr lang="en-US" sz="1400" dirty="0">
              <a:latin typeface="Amazon Ember"/>
            </a:endParaRPr>
          </a:p>
        </p:txBody>
      </p:sp>
      <p:sp>
        <p:nvSpPr>
          <p:cNvPr id="2" name="Title 1"/>
          <p:cNvSpPr>
            <a:spLocks noGrp="1"/>
          </p:cNvSpPr>
          <p:nvPr>
            <p:ph type="title" idx="4294967295"/>
          </p:nvPr>
        </p:nvSpPr>
        <p:spPr>
          <a:xfrm>
            <a:off x="647700" y="198438"/>
            <a:ext cx="13982700" cy="1079500"/>
          </a:xfrm>
        </p:spPr>
        <p:txBody>
          <a:bodyPr>
            <a:normAutofit/>
          </a:bodyPr>
          <a:lstStyle/>
          <a:p>
            <a:r>
              <a:rPr lang="en-US" dirty="0"/>
              <a:t>Post-MRA Cloud Migration Journey</a:t>
            </a:r>
          </a:p>
        </p:txBody>
      </p:sp>
      <p:sp>
        <p:nvSpPr>
          <p:cNvPr id="5" name="TextBox 4">
            <a:extLst>
              <a:ext uri="{FF2B5EF4-FFF2-40B4-BE49-F238E27FC236}">
                <a16:creationId xmlns:a16="http://schemas.microsoft.com/office/drawing/2014/main" id="{B20A698F-74AA-4827-9703-41D086E1ACC1}"/>
              </a:ext>
            </a:extLst>
          </p:cNvPr>
          <p:cNvSpPr txBox="1"/>
          <p:nvPr/>
        </p:nvSpPr>
        <p:spPr>
          <a:xfrm>
            <a:off x="10526817" y="4037740"/>
            <a:ext cx="3921983" cy="2060051"/>
          </a:xfrm>
          <a:prstGeom prst="rect">
            <a:avLst/>
          </a:prstGeom>
          <a:noFill/>
        </p:spPr>
        <p:txBody>
          <a:bodyPr wrap="square" lIns="182880" tIns="146304" rIns="182880" bIns="146304" rtlCol="0">
            <a:spAutoFit/>
          </a:bodyPr>
          <a:lstStyle/>
          <a:p>
            <a:pPr defTabSz="731491">
              <a:defRPr/>
            </a:pPr>
            <a:r>
              <a:rPr lang="en-US" sz="1400" b="1" dirty="0">
                <a:solidFill>
                  <a:srgbClr val="FFC000"/>
                </a:solidFill>
                <a:latin typeface="Amazon Ember" panose="02000000000000000000" pitchFamily="2" charset="0"/>
                <a:ea typeface="Amazon Ember" panose="02000000000000000000" pitchFamily="2" charset="0"/>
              </a:rPr>
              <a:t>Next 4 – N Months</a:t>
            </a:r>
          </a:p>
          <a:p>
            <a:pPr defTabSz="731491">
              <a:defRPr/>
            </a:pPr>
            <a:endParaRPr lang="en-US" sz="1400" b="1" dirty="0">
              <a:solidFill>
                <a:srgbClr val="A166FF"/>
              </a:solidFill>
              <a:latin typeface="Amazon Ember"/>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Batch migration using migration factory concept</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Continuous service improvement by gap analysis and remedies</a:t>
            </a:r>
          </a:p>
          <a:p>
            <a:pPr marL="285750" indent="-285750">
              <a:spcAft>
                <a:spcPts val="1000"/>
              </a:spcAft>
              <a:buFont typeface="Arial" panose="020B0604020202020204" pitchFamily="34" charset="0"/>
              <a:buChar char="•"/>
            </a:pPr>
            <a:endParaRPr lang="en-US" sz="1400" dirty="0">
              <a:latin typeface="Amazon Ember" panose="02000000000000000000" pitchFamily="2" charset="0"/>
              <a:ea typeface="Amazon Ember" panose="02000000000000000000" pitchFamily="2" charset="0"/>
            </a:endParaRPr>
          </a:p>
        </p:txBody>
      </p:sp>
      <p:sp>
        <p:nvSpPr>
          <p:cNvPr id="9" name="TextBox 8">
            <a:extLst>
              <a:ext uri="{FF2B5EF4-FFF2-40B4-BE49-F238E27FC236}">
                <a16:creationId xmlns:a16="http://schemas.microsoft.com/office/drawing/2014/main" id="{E5FA6F79-56E4-40D6-B287-B52FA23FCC23}"/>
              </a:ext>
            </a:extLst>
          </p:cNvPr>
          <p:cNvSpPr txBox="1"/>
          <p:nvPr/>
        </p:nvSpPr>
        <p:spPr>
          <a:xfrm>
            <a:off x="543959" y="4151410"/>
            <a:ext cx="4667836" cy="1921552"/>
          </a:xfrm>
          <a:prstGeom prst="rect">
            <a:avLst/>
          </a:prstGeom>
          <a:noFill/>
        </p:spPr>
        <p:txBody>
          <a:bodyPr wrap="square" lIns="182880" tIns="146304" rIns="182880" bIns="146304" rtlCol="0">
            <a:spAutoFit/>
          </a:bodyPr>
          <a:lstStyle/>
          <a:p>
            <a:pPr defTabSz="731491">
              <a:spcBef>
                <a:spcPts val="600"/>
              </a:spcBef>
              <a:defRPr/>
            </a:pPr>
            <a:r>
              <a:rPr lang="en-US" sz="1400" b="1" dirty="0">
                <a:solidFill>
                  <a:srgbClr val="FFC000"/>
                </a:solidFill>
                <a:latin typeface="Amazon Ember" panose="02000000000000000000" pitchFamily="2" charset="0"/>
                <a:ea typeface="Amazon Ember" panose="02000000000000000000" pitchFamily="2" charset="0"/>
              </a:rPr>
              <a:t>Next 1-4 Weeks </a:t>
            </a:r>
          </a:p>
          <a:p>
            <a:pPr defTabSz="73149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Work on prioritize list of actions</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Build knowledge and skills on key migration topics prior to committing to the Mobilize phase</a:t>
            </a:r>
          </a:p>
          <a:p>
            <a:pPr marL="285750" indent="-285750">
              <a:spcAft>
                <a:spcPts val="600"/>
              </a:spcAft>
              <a:buFont typeface="Arial" panose="020B0604020202020204" pitchFamily="34" charset="0"/>
              <a:buChar char="•"/>
            </a:pPr>
            <a:endParaRPr lang="en-US" sz="1400" dirty="0">
              <a:latin typeface="Amazon Ember" panose="02000000000000000000" pitchFamily="2" charset="0"/>
              <a:ea typeface="Amazon Ember" panose="02000000000000000000" pitchFamily="2" charset="0"/>
            </a:endParaRPr>
          </a:p>
        </p:txBody>
      </p:sp>
      <p:grpSp>
        <p:nvGrpSpPr>
          <p:cNvPr id="188" name="Group 187">
            <a:extLst>
              <a:ext uri="{FF2B5EF4-FFF2-40B4-BE49-F238E27FC236}">
                <a16:creationId xmlns:a16="http://schemas.microsoft.com/office/drawing/2014/main" id="{F738042D-A349-491C-9D7E-1BEA028595BB}"/>
              </a:ext>
            </a:extLst>
          </p:cNvPr>
          <p:cNvGrpSpPr/>
          <p:nvPr/>
        </p:nvGrpSpPr>
        <p:grpSpPr>
          <a:xfrm rot="16200000">
            <a:off x="5313072" y="4312904"/>
            <a:ext cx="241217" cy="241217"/>
            <a:chOff x="2286025" y="2846413"/>
            <a:chExt cx="745284" cy="745284"/>
          </a:xfrm>
        </p:grpSpPr>
        <p:sp>
          <p:nvSpPr>
            <p:cNvPr id="189" name="Oval 188">
              <a:extLst>
                <a:ext uri="{FF2B5EF4-FFF2-40B4-BE49-F238E27FC236}">
                  <a16:creationId xmlns:a16="http://schemas.microsoft.com/office/drawing/2014/main" id="{ACE38231-3AAA-483E-883E-3244A653A706}"/>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190" name="Group 189">
              <a:extLst>
                <a:ext uri="{FF2B5EF4-FFF2-40B4-BE49-F238E27FC236}">
                  <a16:creationId xmlns:a16="http://schemas.microsoft.com/office/drawing/2014/main" id="{44C683AD-875D-441A-A202-0BA2CC1B4872}"/>
                </a:ext>
              </a:extLst>
            </p:cNvPr>
            <p:cNvGrpSpPr/>
            <p:nvPr/>
          </p:nvGrpSpPr>
          <p:grpSpPr>
            <a:xfrm>
              <a:off x="2533463" y="3048376"/>
              <a:ext cx="250408" cy="325097"/>
              <a:chOff x="2534444" y="3048376"/>
              <a:chExt cx="250408" cy="325097"/>
            </a:xfrm>
          </p:grpSpPr>
          <p:cxnSp>
            <p:nvCxnSpPr>
              <p:cNvPr id="191" name="Straight Connector 190">
                <a:extLst>
                  <a:ext uri="{FF2B5EF4-FFF2-40B4-BE49-F238E27FC236}">
                    <a16:creationId xmlns:a16="http://schemas.microsoft.com/office/drawing/2014/main" id="{E9F336B6-2A6E-417A-85F0-68294F48445C}"/>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92" name="Straight Connector 191">
                <a:extLst>
                  <a:ext uri="{FF2B5EF4-FFF2-40B4-BE49-F238E27FC236}">
                    <a16:creationId xmlns:a16="http://schemas.microsoft.com/office/drawing/2014/main" id="{3D39D2FB-BE5E-4C1B-972D-CE5E3BEE0666}"/>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93" name="Straight Connector 192">
                <a:extLst>
                  <a:ext uri="{FF2B5EF4-FFF2-40B4-BE49-F238E27FC236}">
                    <a16:creationId xmlns:a16="http://schemas.microsoft.com/office/drawing/2014/main" id="{F63DB14A-38C9-4DE1-9093-1F1C4E8A3FF7}"/>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4" name="Straight Connector 3">
            <a:extLst>
              <a:ext uri="{FF2B5EF4-FFF2-40B4-BE49-F238E27FC236}">
                <a16:creationId xmlns:a16="http://schemas.microsoft.com/office/drawing/2014/main" id="{D1381C91-1749-4AA4-BC8E-98EE0C742D33}"/>
              </a:ext>
            </a:extLst>
          </p:cNvPr>
          <p:cNvCxnSpPr>
            <a:cxnSpLocks/>
          </p:cNvCxnSpPr>
          <p:nvPr/>
        </p:nvCxnSpPr>
        <p:spPr>
          <a:xfrm>
            <a:off x="5944865" y="4545197"/>
            <a:ext cx="2018576"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82C59D1-0C02-B348-B42C-63DCBF33265E}"/>
              </a:ext>
            </a:extLst>
          </p:cNvPr>
          <p:cNvCxnSpPr>
            <a:cxnSpLocks/>
          </p:cNvCxnSpPr>
          <p:nvPr/>
        </p:nvCxnSpPr>
        <p:spPr>
          <a:xfrm>
            <a:off x="690698" y="4573309"/>
            <a:ext cx="2392307"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3207AE55-7095-914B-B864-4E1C0C5B24C3}"/>
              </a:ext>
            </a:extLst>
          </p:cNvPr>
          <p:cNvCxnSpPr>
            <a:cxnSpLocks/>
          </p:cNvCxnSpPr>
          <p:nvPr/>
        </p:nvCxnSpPr>
        <p:spPr>
          <a:xfrm>
            <a:off x="10673410" y="4485751"/>
            <a:ext cx="2018576" cy="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grpSp>
        <p:nvGrpSpPr>
          <p:cNvPr id="285" name="Group 284">
            <a:extLst>
              <a:ext uri="{FF2B5EF4-FFF2-40B4-BE49-F238E27FC236}">
                <a16:creationId xmlns:a16="http://schemas.microsoft.com/office/drawing/2014/main" id="{6D81CCB0-461A-CF40-9340-40BCDFC0EF6D}"/>
              </a:ext>
            </a:extLst>
          </p:cNvPr>
          <p:cNvGrpSpPr/>
          <p:nvPr/>
        </p:nvGrpSpPr>
        <p:grpSpPr>
          <a:xfrm rot="16200000">
            <a:off x="10184323" y="4167644"/>
            <a:ext cx="241217" cy="241217"/>
            <a:chOff x="2286025" y="2846413"/>
            <a:chExt cx="745284" cy="745284"/>
          </a:xfrm>
        </p:grpSpPr>
        <p:sp>
          <p:nvSpPr>
            <p:cNvPr id="286" name="Oval 285">
              <a:extLst>
                <a:ext uri="{FF2B5EF4-FFF2-40B4-BE49-F238E27FC236}">
                  <a16:creationId xmlns:a16="http://schemas.microsoft.com/office/drawing/2014/main" id="{E5A6AFAB-33BA-9C40-8407-46DB3EB7A978}"/>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287" name="Group 286">
              <a:extLst>
                <a:ext uri="{FF2B5EF4-FFF2-40B4-BE49-F238E27FC236}">
                  <a16:creationId xmlns:a16="http://schemas.microsoft.com/office/drawing/2014/main" id="{41B6DE26-367D-8E4E-9AA4-56AB824192B9}"/>
                </a:ext>
              </a:extLst>
            </p:cNvPr>
            <p:cNvGrpSpPr/>
            <p:nvPr/>
          </p:nvGrpSpPr>
          <p:grpSpPr>
            <a:xfrm>
              <a:off x="2533463" y="3048376"/>
              <a:ext cx="250408" cy="325097"/>
              <a:chOff x="2534444" y="3048376"/>
              <a:chExt cx="250408" cy="325097"/>
            </a:xfrm>
          </p:grpSpPr>
          <p:cxnSp>
            <p:nvCxnSpPr>
              <p:cNvPr id="288" name="Straight Connector 287">
                <a:extLst>
                  <a:ext uri="{FF2B5EF4-FFF2-40B4-BE49-F238E27FC236}">
                    <a16:creationId xmlns:a16="http://schemas.microsoft.com/office/drawing/2014/main" id="{49A9DFE0-6243-E940-A1B2-E11AAD5B429C}"/>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8E55BC9B-265C-6F46-93BA-A2731F12117D}"/>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DD44A71F-6736-9D42-8A9D-70522B0B2568}"/>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291" name="Group 290">
            <a:extLst>
              <a:ext uri="{FF2B5EF4-FFF2-40B4-BE49-F238E27FC236}">
                <a16:creationId xmlns:a16="http://schemas.microsoft.com/office/drawing/2014/main" id="{55D68E23-9BFB-7549-9A7F-9ABCB1191DE6}"/>
              </a:ext>
            </a:extLst>
          </p:cNvPr>
          <p:cNvGrpSpPr/>
          <p:nvPr/>
        </p:nvGrpSpPr>
        <p:grpSpPr>
          <a:xfrm rot="16200000">
            <a:off x="252104" y="4312903"/>
            <a:ext cx="241217" cy="241217"/>
            <a:chOff x="2286025" y="2846413"/>
            <a:chExt cx="745284" cy="745284"/>
          </a:xfrm>
        </p:grpSpPr>
        <p:sp>
          <p:nvSpPr>
            <p:cNvPr id="292" name="Oval 291">
              <a:extLst>
                <a:ext uri="{FF2B5EF4-FFF2-40B4-BE49-F238E27FC236}">
                  <a16:creationId xmlns:a16="http://schemas.microsoft.com/office/drawing/2014/main" id="{EE7D6449-70F9-6345-843B-6BA51FB8784F}"/>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293" name="Group 292">
              <a:extLst>
                <a:ext uri="{FF2B5EF4-FFF2-40B4-BE49-F238E27FC236}">
                  <a16:creationId xmlns:a16="http://schemas.microsoft.com/office/drawing/2014/main" id="{4379109F-E3FA-AF43-B4B8-B13D2954E0F2}"/>
                </a:ext>
              </a:extLst>
            </p:cNvPr>
            <p:cNvGrpSpPr/>
            <p:nvPr/>
          </p:nvGrpSpPr>
          <p:grpSpPr>
            <a:xfrm>
              <a:off x="2533463" y="3048376"/>
              <a:ext cx="250408" cy="325097"/>
              <a:chOff x="2534444" y="3048376"/>
              <a:chExt cx="250408" cy="325097"/>
            </a:xfrm>
          </p:grpSpPr>
          <p:cxnSp>
            <p:nvCxnSpPr>
              <p:cNvPr id="294" name="Straight Connector 293">
                <a:extLst>
                  <a:ext uri="{FF2B5EF4-FFF2-40B4-BE49-F238E27FC236}">
                    <a16:creationId xmlns:a16="http://schemas.microsoft.com/office/drawing/2014/main" id="{77A85082-252F-6140-B29E-F94FFB333D76}"/>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2BD08D06-1EF0-E24F-834D-CAEAADFAB33F}"/>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D87E3A62-14BE-914F-80B0-ECCD5D2F7141}"/>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155" name="Group 154">
            <a:extLst>
              <a:ext uri="{FF2B5EF4-FFF2-40B4-BE49-F238E27FC236}">
                <a16:creationId xmlns:a16="http://schemas.microsoft.com/office/drawing/2014/main" id="{A483C5AA-9449-8E48-9DA1-CF572E8C17CE}"/>
              </a:ext>
            </a:extLst>
          </p:cNvPr>
          <p:cNvGrpSpPr/>
          <p:nvPr/>
        </p:nvGrpSpPr>
        <p:grpSpPr>
          <a:xfrm>
            <a:off x="8019244" y="2594276"/>
            <a:ext cx="1064903" cy="730456"/>
            <a:chOff x="8570685" y="2717083"/>
            <a:chExt cx="1536222" cy="1053751"/>
          </a:xfrm>
        </p:grpSpPr>
        <p:sp>
          <p:nvSpPr>
            <p:cNvPr id="168" name="Freeform: Shape 43">
              <a:extLst>
                <a:ext uri="{FF2B5EF4-FFF2-40B4-BE49-F238E27FC236}">
                  <a16:creationId xmlns:a16="http://schemas.microsoft.com/office/drawing/2014/main" id="{86EFAEF3-0EF4-7A49-B5A7-11C93476A7F9}"/>
                </a:ext>
              </a:extLst>
            </p:cNvPr>
            <p:cNvSpPr/>
            <p:nvPr/>
          </p:nvSpPr>
          <p:spPr>
            <a:xfrm>
              <a:off x="8570685" y="2968138"/>
              <a:ext cx="725842" cy="802696"/>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69" name="Freeform: Shape 44">
              <a:extLst>
                <a:ext uri="{FF2B5EF4-FFF2-40B4-BE49-F238E27FC236}">
                  <a16:creationId xmlns:a16="http://schemas.microsoft.com/office/drawing/2014/main" id="{BF278B01-42A5-CD44-822F-36B1D9F0B4EF}"/>
                </a:ext>
              </a:extLst>
            </p:cNvPr>
            <p:cNvSpPr/>
            <p:nvPr/>
          </p:nvSpPr>
          <p:spPr>
            <a:xfrm>
              <a:off x="8805515" y="3203823"/>
              <a:ext cx="281798" cy="333032"/>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0" name="Freeform: Shape 45">
              <a:extLst>
                <a:ext uri="{FF2B5EF4-FFF2-40B4-BE49-F238E27FC236}">
                  <a16:creationId xmlns:a16="http://schemas.microsoft.com/office/drawing/2014/main" id="{F11989AC-6D68-2F41-A6E0-B841E453BA7C}"/>
                </a:ext>
              </a:extLst>
            </p:cNvPr>
            <p:cNvSpPr/>
            <p:nvPr/>
          </p:nvSpPr>
          <p:spPr>
            <a:xfrm>
              <a:off x="9314460" y="2717083"/>
              <a:ext cx="520898" cy="520898"/>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1" name="Freeform: Shape 46">
              <a:extLst>
                <a:ext uri="{FF2B5EF4-FFF2-40B4-BE49-F238E27FC236}">
                  <a16:creationId xmlns:a16="http://schemas.microsoft.com/office/drawing/2014/main" id="{3A531AC5-855B-8B4B-9D8E-34AAFAEC23A1}"/>
                </a:ext>
              </a:extLst>
            </p:cNvPr>
            <p:cNvSpPr/>
            <p:nvPr/>
          </p:nvSpPr>
          <p:spPr>
            <a:xfrm>
              <a:off x="9463899" y="2868230"/>
              <a:ext cx="222023" cy="222023"/>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2" name="Freeform: Shape 47">
              <a:extLst>
                <a:ext uri="{FF2B5EF4-FFF2-40B4-BE49-F238E27FC236}">
                  <a16:creationId xmlns:a16="http://schemas.microsoft.com/office/drawing/2014/main" id="{0A21DC46-0846-5B42-BB97-DAB1E3D80CA7}"/>
                </a:ext>
              </a:extLst>
            </p:cNvPr>
            <p:cNvSpPr/>
            <p:nvPr/>
          </p:nvSpPr>
          <p:spPr>
            <a:xfrm>
              <a:off x="9048032" y="3231135"/>
              <a:ext cx="1058875" cy="290336"/>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3" name="Freeform: Shape 48">
              <a:extLst>
                <a:ext uri="{FF2B5EF4-FFF2-40B4-BE49-F238E27FC236}">
                  <a16:creationId xmlns:a16="http://schemas.microsoft.com/office/drawing/2014/main" id="{16E404FF-3C43-5E45-AD54-01E6B6BFA92C}"/>
                </a:ext>
              </a:extLst>
            </p:cNvPr>
            <p:cNvSpPr/>
            <p:nvPr/>
          </p:nvSpPr>
          <p:spPr>
            <a:xfrm>
              <a:off x="8911404" y="3318252"/>
              <a:ext cx="111012" cy="111012"/>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74" name="Freeform: Shape 49">
              <a:extLst>
                <a:ext uri="{FF2B5EF4-FFF2-40B4-BE49-F238E27FC236}">
                  <a16:creationId xmlns:a16="http://schemas.microsoft.com/office/drawing/2014/main" id="{573DF6C2-5325-BE42-AAE2-2EF53DDC8713}"/>
                </a:ext>
              </a:extLst>
            </p:cNvPr>
            <p:cNvSpPr/>
            <p:nvPr/>
          </p:nvSpPr>
          <p:spPr>
            <a:xfrm>
              <a:off x="9533066" y="2937398"/>
              <a:ext cx="85392" cy="85392"/>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181" name="Group 180">
            <a:extLst>
              <a:ext uri="{FF2B5EF4-FFF2-40B4-BE49-F238E27FC236}">
                <a16:creationId xmlns:a16="http://schemas.microsoft.com/office/drawing/2014/main" id="{4A6DC615-39C6-6649-A88E-4CA3A72F988C}"/>
              </a:ext>
            </a:extLst>
          </p:cNvPr>
          <p:cNvGrpSpPr/>
          <p:nvPr/>
        </p:nvGrpSpPr>
        <p:grpSpPr>
          <a:xfrm>
            <a:off x="5393766" y="2603961"/>
            <a:ext cx="927190" cy="790600"/>
            <a:chOff x="5017019" y="2448045"/>
            <a:chExt cx="1646809" cy="1404209"/>
          </a:xfrm>
        </p:grpSpPr>
        <p:grpSp>
          <p:nvGrpSpPr>
            <p:cNvPr id="182" name="Group 181">
              <a:extLst>
                <a:ext uri="{FF2B5EF4-FFF2-40B4-BE49-F238E27FC236}">
                  <a16:creationId xmlns:a16="http://schemas.microsoft.com/office/drawing/2014/main" id="{3253D199-F903-D44E-88FF-37CD99D794FC}"/>
                </a:ext>
              </a:extLst>
            </p:cNvPr>
            <p:cNvGrpSpPr/>
            <p:nvPr/>
          </p:nvGrpSpPr>
          <p:grpSpPr>
            <a:xfrm>
              <a:off x="5017019" y="2448045"/>
              <a:ext cx="856726" cy="1237609"/>
              <a:chOff x="5017019" y="2448045"/>
              <a:chExt cx="856726" cy="1237609"/>
            </a:xfrm>
          </p:grpSpPr>
          <p:sp>
            <p:nvSpPr>
              <p:cNvPr id="203" name="Freeform: Shape 66">
                <a:extLst>
                  <a:ext uri="{FF2B5EF4-FFF2-40B4-BE49-F238E27FC236}">
                    <a16:creationId xmlns:a16="http://schemas.microsoft.com/office/drawing/2014/main" id="{E6E3FFEC-3F89-8846-AF95-40E7584D29E6}"/>
                  </a:ext>
                </a:extLst>
              </p:cNvPr>
              <p:cNvSpPr/>
              <p:nvPr/>
            </p:nvSpPr>
            <p:spPr>
              <a:xfrm>
                <a:off x="5051082" y="2740157"/>
                <a:ext cx="30965" cy="681250"/>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4" name="Freeform: Shape 67">
                <a:extLst>
                  <a:ext uri="{FF2B5EF4-FFF2-40B4-BE49-F238E27FC236}">
                    <a16:creationId xmlns:a16="http://schemas.microsoft.com/office/drawing/2014/main" id="{1C9280C7-9976-E140-A6F1-258A3C221460}"/>
                  </a:ext>
                </a:extLst>
              </p:cNvPr>
              <p:cNvSpPr/>
              <p:nvPr/>
            </p:nvSpPr>
            <p:spPr>
              <a:xfrm>
                <a:off x="5810779" y="2746350"/>
                <a:ext cx="30965" cy="670930"/>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5" name="Freeform: Shape 68">
                <a:extLst>
                  <a:ext uri="{FF2B5EF4-FFF2-40B4-BE49-F238E27FC236}">
                    <a16:creationId xmlns:a16="http://schemas.microsoft.com/office/drawing/2014/main" id="{45756526-B034-4F45-8B04-C1AB053129A0}"/>
                  </a:ext>
                </a:extLst>
              </p:cNvPr>
              <p:cNvSpPr/>
              <p:nvPr/>
            </p:nvSpPr>
            <p:spPr>
              <a:xfrm>
                <a:off x="511198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5" name="Freeform: Shape 69">
                <a:extLst>
                  <a:ext uri="{FF2B5EF4-FFF2-40B4-BE49-F238E27FC236}">
                    <a16:creationId xmlns:a16="http://schemas.microsoft.com/office/drawing/2014/main" id="{E502A814-89D2-3947-916F-8192B8B8046D}"/>
                  </a:ext>
                </a:extLst>
              </p:cNvPr>
              <p:cNvSpPr/>
              <p:nvPr/>
            </p:nvSpPr>
            <p:spPr>
              <a:xfrm>
                <a:off x="5346290"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6" name="Freeform: Shape 70">
                <a:extLst>
                  <a:ext uri="{FF2B5EF4-FFF2-40B4-BE49-F238E27FC236}">
                    <a16:creationId xmlns:a16="http://schemas.microsoft.com/office/drawing/2014/main" id="{D892EC7A-13AF-0F45-89B7-BA3ABD8B2C7D}"/>
                  </a:ext>
                </a:extLst>
              </p:cNvPr>
              <p:cNvSpPr/>
              <p:nvPr/>
            </p:nvSpPr>
            <p:spPr>
              <a:xfrm>
                <a:off x="558163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7" name="Freeform: Shape 71">
                <a:extLst>
                  <a:ext uri="{FF2B5EF4-FFF2-40B4-BE49-F238E27FC236}">
                    <a16:creationId xmlns:a16="http://schemas.microsoft.com/office/drawing/2014/main" id="{4E06841B-BA4C-4348-9DBA-F0F72FC8001E}"/>
                  </a:ext>
                </a:extLst>
              </p:cNvPr>
              <p:cNvSpPr/>
              <p:nvPr/>
            </p:nvSpPr>
            <p:spPr>
              <a:xfrm>
                <a:off x="511198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8" name="Freeform: Shape 72">
                <a:extLst>
                  <a:ext uri="{FF2B5EF4-FFF2-40B4-BE49-F238E27FC236}">
                    <a16:creationId xmlns:a16="http://schemas.microsoft.com/office/drawing/2014/main" id="{C5CE8D0E-8BF0-B247-B717-67A65EFBAD81}"/>
                  </a:ext>
                </a:extLst>
              </p:cNvPr>
              <p:cNvSpPr/>
              <p:nvPr/>
            </p:nvSpPr>
            <p:spPr>
              <a:xfrm>
                <a:off x="5346290"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19" name="Freeform: Shape 73">
                <a:extLst>
                  <a:ext uri="{FF2B5EF4-FFF2-40B4-BE49-F238E27FC236}">
                    <a16:creationId xmlns:a16="http://schemas.microsoft.com/office/drawing/2014/main" id="{FEA1BD6D-A9D8-AB4F-BDCC-1FE3CF26AD12}"/>
                  </a:ext>
                </a:extLst>
              </p:cNvPr>
              <p:cNvSpPr/>
              <p:nvPr/>
            </p:nvSpPr>
            <p:spPr>
              <a:xfrm>
                <a:off x="558163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20" name="Freeform: Shape 74">
                <a:extLst>
                  <a:ext uri="{FF2B5EF4-FFF2-40B4-BE49-F238E27FC236}">
                    <a16:creationId xmlns:a16="http://schemas.microsoft.com/office/drawing/2014/main" id="{82440CE2-48F1-7946-B5BF-175744DFD051}"/>
                  </a:ext>
                </a:extLst>
              </p:cNvPr>
              <p:cNvSpPr/>
              <p:nvPr/>
            </p:nvSpPr>
            <p:spPr>
              <a:xfrm>
                <a:off x="511198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21" name="Freeform: Shape 75">
                <a:extLst>
                  <a:ext uri="{FF2B5EF4-FFF2-40B4-BE49-F238E27FC236}">
                    <a16:creationId xmlns:a16="http://schemas.microsoft.com/office/drawing/2014/main" id="{AC637611-DCDB-2449-A79C-4EC7728EC122}"/>
                  </a:ext>
                </a:extLst>
              </p:cNvPr>
              <p:cNvSpPr/>
              <p:nvPr/>
            </p:nvSpPr>
            <p:spPr>
              <a:xfrm>
                <a:off x="5346290"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30" name="Freeform: Shape 76">
                <a:extLst>
                  <a:ext uri="{FF2B5EF4-FFF2-40B4-BE49-F238E27FC236}">
                    <a16:creationId xmlns:a16="http://schemas.microsoft.com/office/drawing/2014/main" id="{CE963807-097E-5E42-8B3D-5FBAF20376C0}"/>
                  </a:ext>
                </a:extLst>
              </p:cNvPr>
              <p:cNvSpPr/>
              <p:nvPr/>
            </p:nvSpPr>
            <p:spPr>
              <a:xfrm>
                <a:off x="558163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7" name="Freeform: Shape 77">
                <a:extLst>
                  <a:ext uri="{FF2B5EF4-FFF2-40B4-BE49-F238E27FC236}">
                    <a16:creationId xmlns:a16="http://schemas.microsoft.com/office/drawing/2014/main" id="{5CB033B2-BF61-5C4B-B198-A26FCF792143}"/>
                  </a:ext>
                </a:extLst>
              </p:cNvPr>
              <p:cNvSpPr/>
              <p:nvPr/>
            </p:nvSpPr>
            <p:spPr>
              <a:xfrm>
                <a:off x="5017019" y="2448045"/>
                <a:ext cx="856726" cy="268373"/>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8" name="Freeform: Shape 78">
                <a:extLst>
                  <a:ext uri="{FF2B5EF4-FFF2-40B4-BE49-F238E27FC236}">
                    <a16:creationId xmlns:a16="http://schemas.microsoft.com/office/drawing/2014/main" id="{FEED6A7D-1EA2-0F41-9561-8A57EFBBC6FB}"/>
                  </a:ext>
                </a:extLst>
              </p:cNvPr>
              <p:cNvSpPr/>
              <p:nvPr/>
            </p:nvSpPr>
            <p:spPr>
              <a:xfrm>
                <a:off x="5651821" y="2525459"/>
                <a:ext cx="196116" cy="3096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99" name="Freeform: Shape 79">
                <a:extLst>
                  <a:ext uri="{FF2B5EF4-FFF2-40B4-BE49-F238E27FC236}">
                    <a16:creationId xmlns:a16="http://schemas.microsoft.com/office/drawing/2014/main" id="{89F4E1C2-292A-C043-8CFD-1BDA0113E31E}"/>
                  </a:ext>
                </a:extLst>
              </p:cNvPr>
              <p:cNvSpPr/>
              <p:nvPr/>
            </p:nvSpPr>
            <p:spPr>
              <a:xfrm>
                <a:off x="5110950" y="2525459"/>
                <a:ext cx="423201" cy="3096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00" name="Freeform: Shape 80">
                <a:extLst>
                  <a:ext uri="{FF2B5EF4-FFF2-40B4-BE49-F238E27FC236}">
                    <a16:creationId xmlns:a16="http://schemas.microsoft.com/office/drawing/2014/main" id="{7F1235F5-DE85-084F-B79D-8D71C00282D0}"/>
                  </a:ext>
                </a:extLst>
              </p:cNvPr>
              <p:cNvSpPr/>
              <p:nvPr/>
            </p:nvSpPr>
            <p:spPr>
              <a:xfrm>
                <a:off x="5017019" y="3551467"/>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01" name="Freeform: Shape 81">
                <a:extLst>
                  <a:ext uri="{FF2B5EF4-FFF2-40B4-BE49-F238E27FC236}">
                    <a16:creationId xmlns:a16="http://schemas.microsoft.com/office/drawing/2014/main" id="{29A5A776-EFC1-A54A-858C-D5CE47102524}"/>
                  </a:ext>
                </a:extLst>
              </p:cNvPr>
              <p:cNvSpPr/>
              <p:nvPr/>
            </p:nvSpPr>
            <p:spPr>
              <a:xfrm>
                <a:off x="5017019" y="3446183"/>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183" name="Graphic 412">
              <a:extLst>
                <a:ext uri="{FF2B5EF4-FFF2-40B4-BE49-F238E27FC236}">
                  <a16:creationId xmlns:a16="http://schemas.microsoft.com/office/drawing/2014/main" id="{9D4633C5-40AD-9D4D-9A53-23CC7AB7DDD6}"/>
                </a:ext>
              </a:extLst>
            </p:cNvPr>
            <p:cNvGrpSpPr/>
            <p:nvPr/>
          </p:nvGrpSpPr>
          <p:grpSpPr>
            <a:xfrm>
              <a:off x="5560141" y="2766337"/>
              <a:ext cx="1103687" cy="1085917"/>
              <a:chOff x="4359550" y="5752598"/>
              <a:chExt cx="439639" cy="432561"/>
            </a:xfrm>
            <a:solidFill>
              <a:srgbClr val="253140"/>
            </a:solidFill>
          </p:grpSpPr>
          <p:sp>
            <p:nvSpPr>
              <p:cNvPr id="184" name="Freeform: Shape 55">
                <a:extLst>
                  <a:ext uri="{FF2B5EF4-FFF2-40B4-BE49-F238E27FC236}">
                    <a16:creationId xmlns:a16="http://schemas.microsoft.com/office/drawing/2014/main" id="{A1C83148-5890-504D-8C1E-5F93D79DFB90}"/>
                  </a:ext>
                </a:extLst>
              </p:cNvPr>
              <p:cNvSpPr/>
              <p:nvPr/>
            </p:nvSpPr>
            <p:spPr>
              <a:xfrm>
                <a:off x="4540749" y="5752598"/>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solidFill>
                <a:srgbClr val="232F3E"/>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5" name="Freeform: Shape 53">
                <a:extLst>
                  <a:ext uri="{FF2B5EF4-FFF2-40B4-BE49-F238E27FC236}">
                    <a16:creationId xmlns:a16="http://schemas.microsoft.com/office/drawing/2014/main" id="{39AD43BB-C31E-7344-A387-66AA0D3E1129}"/>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solidFill>
                <a:schemeClr val="bg1"/>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6" name="Freeform: Shape 54">
                <a:extLst>
                  <a:ext uri="{FF2B5EF4-FFF2-40B4-BE49-F238E27FC236}">
                    <a16:creationId xmlns:a16="http://schemas.microsoft.com/office/drawing/2014/main" id="{83FC6D23-335C-DD4A-AE60-BBBF3754D8C8}"/>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87" name="Freeform: Shape 56">
                <a:extLst>
                  <a:ext uri="{FF2B5EF4-FFF2-40B4-BE49-F238E27FC236}">
                    <a16:creationId xmlns:a16="http://schemas.microsoft.com/office/drawing/2014/main" id="{5A1D91C6-D326-6544-AC49-B14B90EDC239}"/>
                  </a:ext>
                </a:extLst>
              </p:cNvPr>
              <p:cNvSpPr/>
              <p:nvPr/>
            </p:nvSpPr>
            <p:spPr>
              <a:xfrm>
                <a:off x="4409436" y="5872325"/>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4" name="Freeform: Shape 57">
                <a:extLst>
                  <a:ext uri="{FF2B5EF4-FFF2-40B4-BE49-F238E27FC236}">
                    <a16:creationId xmlns:a16="http://schemas.microsoft.com/office/drawing/2014/main" id="{C804FF0E-22CB-854B-8565-F47C11D3001A}"/>
                  </a:ext>
                </a:extLst>
              </p:cNvPr>
              <p:cNvSpPr/>
              <p:nvPr/>
            </p:nvSpPr>
            <p:spPr>
              <a:xfrm>
                <a:off x="4359550" y="6007822"/>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6" name="Freeform: Shape 58">
                <a:extLst>
                  <a:ext uri="{FF2B5EF4-FFF2-40B4-BE49-F238E27FC236}">
                    <a16:creationId xmlns:a16="http://schemas.microsoft.com/office/drawing/2014/main" id="{D3092824-3C46-0A49-A9C1-F77BB42128D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7" name="Freeform: Shape 59">
                <a:extLst>
                  <a:ext uri="{FF2B5EF4-FFF2-40B4-BE49-F238E27FC236}">
                    <a16:creationId xmlns:a16="http://schemas.microsoft.com/office/drawing/2014/main" id="{32DA4022-2E7C-D141-A909-6E33CA4A6CAF}"/>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8" name="Freeform: Shape 60">
                <a:extLst>
                  <a:ext uri="{FF2B5EF4-FFF2-40B4-BE49-F238E27FC236}">
                    <a16:creationId xmlns:a16="http://schemas.microsoft.com/office/drawing/2014/main" id="{4A26ACF3-0994-1E48-AE2B-79CA5D9AF5BF}"/>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199" name="Freeform: Shape 61">
                <a:extLst>
                  <a:ext uri="{FF2B5EF4-FFF2-40B4-BE49-F238E27FC236}">
                    <a16:creationId xmlns:a16="http://schemas.microsoft.com/office/drawing/2014/main" id="{F2C5C99C-53F1-1B4E-9DA3-C6B391E43AD7}"/>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0" name="Freeform: Shape 62">
                <a:extLst>
                  <a:ext uri="{FF2B5EF4-FFF2-40B4-BE49-F238E27FC236}">
                    <a16:creationId xmlns:a16="http://schemas.microsoft.com/office/drawing/2014/main" id="{F43F8BEF-454E-4F46-B125-862B4A788E57}"/>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1" name="Freeform: Shape 63">
                <a:extLst>
                  <a:ext uri="{FF2B5EF4-FFF2-40B4-BE49-F238E27FC236}">
                    <a16:creationId xmlns:a16="http://schemas.microsoft.com/office/drawing/2014/main" id="{94802EA2-30CB-234F-A260-76D97DB7E078}"/>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202" name="Freeform: Shape 64">
                <a:extLst>
                  <a:ext uri="{FF2B5EF4-FFF2-40B4-BE49-F238E27FC236}">
                    <a16:creationId xmlns:a16="http://schemas.microsoft.com/office/drawing/2014/main" id="{BB0EBAC9-6DC0-724E-9B48-D7156E0CEB26}"/>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sp>
        <p:nvSpPr>
          <p:cNvPr id="302" name="TextBox 301">
            <a:extLst>
              <a:ext uri="{FF2B5EF4-FFF2-40B4-BE49-F238E27FC236}">
                <a16:creationId xmlns:a16="http://schemas.microsoft.com/office/drawing/2014/main" id="{65086775-3EB2-7F45-A39A-B05CF5F9B48F}"/>
              </a:ext>
            </a:extLst>
          </p:cNvPr>
          <p:cNvSpPr txBox="1"/>
          <p:nvPr/>
        </p:nvSpPr>
        <p:spPr>
          <a:xfrm>
            <a:off x="6596579" y="2670068"/>
            <a:ext cx="1112805" cy="369332"/>
          </a:xfrm>
          <a:prstGeom prst="rect">
            <a:avLst/>
          </a:prstGeom>
          <a:noFill/>
        </p:spPr>
        <p:txBody>
          <a:bodyPr wrap="non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Mobilize</a:t>
            </a:r>
          </a:p>
        </p:txBody>
      </p:sp>
      <p:sp>
        <p:nvSpPr>
          <p:cNvPr id="303" name="Oval 302">
            <a:extLst>
              <a:ext uri="{FF2B5EF4-FFF2-40B4-BE49-F238E27FC236}">
                <a16:creationId xmlns:a16="http://schemas.microsoft.com/office/drawing/2014/main" id="{7FF29849-5467-FC48-9F68-7622703735DF}"/>
              </a:ext>
            </a:extLst>
          </p:cNvPr>
          <p:cNvSpPr/>
          <p:nvPr/>
        </p:nvSpPr>
        <p:spPr>
          <a:xfrm>
            <a:off x="10104283" y="2333456"/>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04" name="Oval 303">
            <a:extLst>
              <a:ext uri="{FF2B5EF4-FFF2-40B4-BE49-F238E27FC236}">
                <a16:creationId xmlns:a16="http://schemas.microsoft.com/office/drawing/2014/main" id="{EE9BC365-FA50-5E4F-A92C-E45731DA8A14}"/>
              </a:ext>
            </a:extLst>
          </p:cNvPr>
          <p:cNvSpPr/>
          <p:nvPr/>
        </p:nvSpPr>
        <p:spPr>
          <a:xfrm>
            <a:off x="5199046" y="2316701"/>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05" name="Oval 304">
            <a:extLst>
              <a:ext uri="{FF2B5EF4-FFF2-40B4-BE49-F238E27FC236}">
                <a16:creationId xmlns:a16="http://schemas.microsoft.com/office/drawing/2014/main" id="{5296C3E4-EC8D-CE49-8182-1C8566B431BB}"/>
              </a:ext>
            </a:extLst>
          </p:cNvPr>
          <p:cNvSpPr/>
          <p:nvPr/>
        </p:nvSpPr>
        <p:spPr>
          <a:xfrm>
            <a:off x="7923351" y="2348352"/>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cxnSp>
        <p:nvCxnSpPr>
          <p:cNvPr id="306" name="Straight Arrow Connector 305">
            <a:extLst>
              <a:ext uri="{FF2B5EF4-FFF2-40B4-BE49-F238E27FC236}">
                <a16:creationId xmlns:a16="http://schemas.microsoft.com/office/drawing/2014/main" id="{81F591E9-82F9-E346-884C-99890A0E6EE0}"/>
              </a:ext>
            </a:extLst>
          </p:cNvPr>
          <p:cNvCxnSpPr>
            <a:cxnSpLocks/>
          </p:cNvCxnSpPr>
          <p:nvPr/>
        </p:nvCxnSpPr>
        <p:spPr>
          <a:xfrm>
            <a:off x="4582991" y="2928620"/>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307" name="Graphic 412">
            <a:extLst>
              <a:ext uri="{FF2B5EF4-FFF2-40B4-BE49-F238E27FC236}">
                <a16:creationId xmlns:a16="http://schemas.microsoft.com/office/drawing/2014/main" id="{169C2AB5-CA18-0F46-BF61-4ED6F46584E9}"/>
              </a:ext>
            </a:extLst>
          </p:cNvPr>
          <p:cNvGrpSpPr/>
          <p:nvPr/>
        </p:nvGrpSpPr>
        <p:grpSpPr>
          <a:xfrm>
            <a:off x="483265" y="2468228"/>
            <a:ext cx="1011632" cy="991316"/>
            <a:chOff x="4244008" y="5593287"/>
            <a:chExt cx="643689" cy="643689"/>
          </a:xfrm>
        </p:grpSpPr>
        <p:sp>
          <p:nvSpPr>
            <p:cNvPr id="308" name="Freeform: Shape 554">
              <a:extLst>
                <a:ext uri="{FF2B5EF4-FFF2-40B4-BE49-F238E27FC236}">
                  <a16:creationId xmlns:a16="http://schemas.microsoft.com/office/drawing/2014/main" id="{CCF826DC-D2D1-A343-A779-C80C291F8300}"/>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09" name="Freeform: Shape 555">
              <a:extLst>
                <a:ext uri="{FF2B5EF4-FFF2-40B4-BE49-F238E27FC236}">
                  <a16:creationId xmlns:a16="http://schemas.microsoft.com/office/drawing/2014/main" id="{2A14D78B-3E29-B24E-9850-A19AF6C45D9F}"/>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0" name="Freeform: Shape 556">
              <a:extLst>
                <a:ext uri="{FF2B5EF4-FFF2-40B4-BE49-F238E27FC236}">
                  <a16:creationId xmlns:a16="http://schemas.microsoft.com/office/drawing/2014/main" id="{A6EB68CD-BF61-AE44-8FCD-7B4466D640C2}"/>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1" name="Freeform: Shape 557">
              <a:extLst>
                <a:ext uri="{FF2B5EF4-FFF2-40B4-BE49-F238E27FC236}">
                  <a16:creationId xmlns:a16="http://schemas.microsoft.com/office/drawing/2014/main" id="{9D9408C1-BFCC-FB49-B24C-50008FFF2E2C}"/>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2" name="Freeform: Shape 558">
              <a:extLst>
                <a:ext uri="{FF2B5EF4-FFF2-40B4-BE49-F238E27FC236}">
                  <a16:creationId xmlns:a16="http://schemas.microsoft.com/office/drawing/2014/main" id="{7760D16A-8A6B-F249-97CE-297C5C413754}"/>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3" name="Freeform: Shape 559">
              <a:extLst>
                <a:ext uri="{FF2B5EF4-FFF2-40B4-BE49-F238E27FC236}">
                  <a16:creationId xmlns:a16="http://schemas.microsoft.com/office/drawing/2014/main" id="{28901D49-74C1-094F-83F7-C761072E557B}"/>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4" name="Freeform: Shape 560">
              <a:extLst>
                <a:ext uri="{FF2B5EF4-FFF2-40B4-BE49-F238E27FC236}">
                  <a16:creationId xmlns:a16="http://schemas.microsoft.com/office/drawing/2014/main" id="{A6E4853D-588A-D241-8CA0-E9056A820D34}"/>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315" name="Freeform: Shape 561">
              <a:extLst>
                <a:ext uri="{FF2B5EF4-FFF2-40B4-BE49-F238E27FC236}">
                  <a16:creationId xmlns:a16="http://schemas.microsoft.com/office/drawing/2014/main" id="{89B6C178-4128-9347-91AC-8992591B683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6" name="Freeform: Shape 562">
              <a:extLst>
                <a:ext uri="{FF2B5EF4-FFF2-40B4-BE49-F238E27FC236}">
                  <a16:creationId xmlns:a16="http://schemas.microsoft.com/office/drawing/2014/main" id="{7D357A63-89A2-934E-B150-97F0F9F60D1E}"/>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C000"/>
              </a:solidFill>
              <a:prstDash val="solid"/>
              <a:round/>
            </a:ln>
          </p:spPr>
          <p:txBody>
            <a:bodyPr rtlCol="0" anchor="ctr"/>
            <a:lstStyle/>
            <a:p>
              <a:pPr defTabSz="731504">
                <a:defRPr/>
              </a:pPr>
              <a:endParaRPr lang="en-US" sz="1800" dirty="0">
                <a:solidFill>
                  <a:srgbClr val="FFFFFF"/>
                </a:solidFill>
              </a:endParaRPr>
            </a:p>
          </p:txBody>
        </p:sp>
        <p:sp>
          <p:nvSpPr>
            <p:cNvPr id="317" name="Freeform: Shape 563">
              <a:extLst>
                <a:ext uri="{FF2B5EF4-FFF2-40B4-BE49-F238E27FC236}">
                  <a16:creationId xmlns:a16="http://schemas.microsoft.com/office/drawing/2014/main" id="{1D811A98-2852-354C-BD14-5B35C8D8D1C1}"/>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8" name="Freeform: Shape 564">
              <a:extLst>
                <a:ext uri="{FF2B5EF4-FFF2-40B4-BE49-F238E27FC236}">
                  <a16:creationId xmlns:a16="http://schemas.microsoft.com/office/drawing/2014/main" id="{104E8A00-A460-C64F-AE3D-52594D2823EF}"/>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19" name="Freeform: Shape 565">
              <a:extLst>
                <a:ext uri="{FF2B5EF4-FFF2-40B4-BE49-F238E27FC236}">
                  <a16:creationId xmlns:a16="http://schemas.microsoft.com/office/drawing/2014/main" id="{4460103D-4122-DD45-8129-3196ABBFB3E1}"/>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sp>
          <p:nvSpPr>
            <p:cNvPr id="320" name="Freeform: Shape 566">
              <a:extLst>
                <a:ext uri="{FF2B5EF4-FFF2-40B4-BE49-F238E27FC236}">
                  <a16:creationId xmlns:a16="http://schemas.microsoft.com/office/drawing/2014/main" id="{20C06C1B-A45D-0142-AF57-D39540A414D7}"/>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C000"/>
              </a:solidFill>
              <a:prstDash val="solid"/>
              <a:round/>
            </a:ln>
          </p:spPr>
          <p:txBody>
            <a:bodyPr rtlCol="0" anchor="ctr"/>
            <a:lstStyle/>
            <a:p>
              <a:pPr defTabSz="731504">
                <a:defRPr/>
              </a:pPr>
              <a:endParaRPr lang="en-US" sz="1800" dirty="0">
                <a:solidFill>
                  <a:srgbClr val="FFFFFF"/>
                </a:solidFill>
              </a:endParaRPr>
            </a:p>
          </p:txBody>
        </p:sp>
        <p:sp>
          <p:nvSpPr>
            <p:cNvPr id="321" name="Freeform: Shape 567">
              <a:extLst>
                <a:ext uri="{FF2B5EF4-FFF2-40B4-BE49-F238E27FC236}">
                  <a16:creationId xmlns:a16="http://schemas.microsoft.com/office/drawing/2014/main" id="{BE8CC5F5-FBFF-034E-B185-AC58219A752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C000"/>
              </a:solidFill>
              <a:prstDash val="solid"/>
              <a:round/>
            </a:ln>
          </p:spPr>
          <p:txBody>
            <a:bodyPr rtlCol="0" anchor="ctr"/>
            <a:lstStyle/>
            <a:p>
              <a:pPr defTabSz="731504">
                <a:defRPr/>
              </a:pPr>
              <a:endParaRPr lang="en-US" sz="1800" dirty="0">
                <a:solidFill>
                  <a:srgbClr val="FF9900"/>
                </a:solidFill>
              </a:endParaRPr>
            </a:p>
          </p:txBody>
        </p:sp>
      </p:grpSp>
      <p:sp>
        <p:nvSpPr>
          <p:cNvPr id="322" name="Oval 321">
            <a:extLst>
              <a:ext uri="{FF2B5EF4-FFF2-40B4-BE49-F238E27FC236}">
                <a16:creationId xmlns:a16="http://schemas.microsoft.com/office/drawing/2014/main" id="{52544D46-1214-0F40-B346-7C6B86871A20}"/>
              </a:ext>
            </a:extLst>
          </p:cNvPr>
          <p:cNvSpPr/>
          <p:nvPr/>
        </p:nvSpPr>
        <p:spPr>
          <a:xfrm>
            <a:off x="320820" y="2327213"/>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23" name="Rectangle: Rounded Corners 25">
            <a:extLst>
              <a:ext uri="{FF2B5EF4-FFF2-40B4-BE49-F238E27FC236}">
                <a16:creationId xmlns:a16="http://schemas.microsoft.com/office/drawing/2014/main" id="{956DBFC4-0F8C-584A-89AF-78CBAF68415A}"/>
              </a:ext>
            </a:extLst>
          </p:cNvPr>
          <p:cNvSpPr/>
          <p:nvPr/>
        </p:nvSpPr>
        <p:spPr>
          <a:xfrm>
            <a:off x="129723" y="2123004"/>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38" name="TextBox 337">
            <a:extLst>
              <a:ext uri="{FF2B5EF4-FFF2-40B4-BE49-F238E27FC236}">
                <a16:creationId xmlns:a16="http://schemas.microsoft.com/office/drawing/2014/main" id="{2D77BB0A-D900-5C47-B63E-3601EFAA16A2}"/>
              </a:ext>
            </a:extLst>
          </p:cNvPr>
          <p:cNvSpPr txBox="1"/>
          <p:nvPr/>
        </p:nvSpPr>
        <p:spPr>
          <a:xfrm>
            <a:off x="1284457" y="2732771"/>
            <a:ext cx="1893971" cy="369332"/>
          </a:xfrm>
          <a:prstGeom prst="rect">
            <a:avLst/>
          </a:prstGeom>
          <a:noFill/>
        </p:spPr>
        <p:txBody>
          <a:bodyPr wrap="squar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a:t>
            </a:r>
          </a:p>
        </p:txBody>
      </p:sp>
      <p:sp>
        <p:nvSpPr>
          <p:cNvPr id="339" name="Oval 338">
            <a:extLst>
              <a:ext uri="{FF2B5EF4-FFF2-40B4-BE49-F238E27FC236}">
                <a16:creationId xmlns:a16="http://schemas.microsoft.com/office/drawing/2014/main" id="{CA8922A8-CEFF-5448-85AB-3B27D967E1E7}"/>
              </a:ext>
            </a:extLst>
          </p:cNvPr>
          <p:cNvSpPr/>
          <p:nvPr/>
        </p:nvSpPr>
        <p:spPr>
          <a:xfrm>
            <a:off x="12780533" y="2313017"/>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340" name="Group 339">
            <a:extLst>
              <a:ext uri="{FF2B5EF4-FFF2-40B4-BE49-F238E27FC236}">
                <a16:creationId xmlns:a16="http://schemas.microsoft.com/office/drawing/2014/main" id="{83BA8FE9-C64A-2647-A90E-F4C47EA20FF8}"/>
              </a:ext>
            </a:extLst>
          </p:cNvPr>
          <p:cNvGrpSpPr/>
          <p:nvPr/>
        </p:nvGrpSpPr>
        <p:grpSpPr>
          <a:xfrm>
            <a:off x="10383080" y="2578522"/>
            <a:ext cx="722164" cy="741402"/>
            <a:chOff x="11775659" y="4756671"/>
            <a:chExt cx="483729" cy="496616"/>
          </a:xfrm>
        </p:grpSpPr>
        <p:grpSp>
          <p:nvGrpSpPr>
            <p:cNvPr id="341" name="Graphic 268">
              <a:extLst>
                <a:ext uri="{FF2B5EF4-FFF2-40B4-BE49-F238E27FC236}">
                  <a16:creationId xmlns:a16="http://schemas.microsoft.com/office/drawing/2014/main" id="{4E266E10-1C3E-034D-81A4-6353CA7776F9}"/>
                </a:ext>
              </a:extLst>
            </p:cNvPr>
            <p:cNvGrpSpPr/>
            <p:nvPr/>
          </p:nvGrpSpPr>
          <p:grpSpPr>
            <a:xfrm>
              <a:off x="11775659" y="4756671"/>
              <a:ext cx="483729" cy="496616"/>
              <a:chOff x="4562059" y="6255271"/>
              <a:chExt cx="483729" cy="496616"/>
            </a:xfrm>
          </p:grpSpPr>
          <p:sp>
            <p:nvSpPr>
              <p:cNvPr id="345" name="Freeform: Shape 486">
                <a:extLst>
                  <a:ext uri="{FF2B5EF4-FFF2-40B4-BE49-F238E27FC236}">
                    <a16:creationId xmlns:a16="http://schemas.microsoft.com/office/drawing/2014/main" id="{FA5EA36F-C218-1949-AE94-434CD7997B4E}"/>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6" name="Freeform: Shape 487">
                <a:extLst>
                  <a:ext uri="{FF2B5EF4-FFF2-40B4-BE49-F238E27FC236}">
                    <a16:creationId xmlns:a16="http://schemas.microsoft.com/office/drawing/2014/main" id="{6B4DADFA-9854-BA4C-8156-F6C52B3EA386}"/>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7" name="Freeform: Shape 488">
                <a:extLst>
                  <a:ext uri="{FF2B5EF4-FFF2-40B4-BE49-F238E27FC236}">
                    <a16:creationId xmlns:a16="http://schemas.microsoft.com/office/drawing/2014/main" id="{B31B87A0-7261-DD43-8386-19E3D289E8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8" name="Freeform: Shape 489">
                <a:extLst>
                  <a:ext uri="{FF2B5EF4-FFF2-40B4-BE49-F238E27FC236}">
                    <a16:creationId xmlns:a16="http://schemas.microsoft.com/office/drawing/2014/main" id="{60622C66-9FBA-A344-9756-B87AED494E6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sp>
            <p:nvSpPr>
              <p:cNvPr id="349" name="Freeform: Shape 490">
                <a:extLst>
                  <a:ext uri="{FF2B5EF4-FFF2-40B4-BE49-F238E27FC236}">
                    <a16:creationId xmlns:a16="http://schemas.microsoft.com/office/drawing/2014/main" id="{CF51FC6D-5E26-1946-B6F7-6CF13F56BC34}"/>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0" name="Freeform: Shape 491">
                <a:extLst>
                  <a:ext uri="{FF2B5EF4-FFF2-40B4-BE49-F238E27FC236}">
                    <a16:creationId xmlns:a16="http://schemas.microsoft.com/office/drawing/2014/main" id="{1EC43E67-C46F-9E4B-B39A-23622A46E073}"/>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1" name="Freeform: Shape 492">
                <a:extLst>
                  <a:ext uri="{FF2B5EF4-FFF2-40B4-BE49-F238E27FC236}">
                    <a16:creationId xmlns:a16="http://schemas.microsoft.com/office/drawing/2014/main" id="{018171BC-1CE0-1941-8393-C236D902A20F}"/>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2" name="Freeform: Shape 493">
                <a:extLst>
                  <a:ext uri="{FF2B5EF4-FFF2-40B4-BE49-F238E27FC236}">
                    <a16:creationId xmlns:a16="http://schemas.microsoft.com/office/drawing/2014/main" id="{C9FACB6A-182B-F648-9D18-04058ACF3A4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grpSp>
        <p:grpSp>
          <p:nvGrpSpPr>
            <p:cNvPr id="342" name="Graphic 244">
              <a:extLst>
                <a:ext uri="{FF2B5EF4-FFF2-40B4-BE49-F238E27FC236}">
                  <a16:creationId xmlns:a16="http://schemas.microsoft.com/office/drawing/2014/main" id="{EA532067-031D-D245-B2EF-80B586F684D7}"/>
                </a:ext>
              </a:extLst>
            </p:cNvPr>
            <p:cNvGrpSpPr/>
            <p:nvPr/>
          </p:nvGrpSpPr>
          <p:grpSpPr>
            <a:xfrm>
              <a:off x="11885192" y="4863122"/>
              <a:ext cx="274189" cy="274189"/>
              <a:chOff x="7761796" y="567771"/>
              <a:chExt cx="164141" cy="164141"/>
            </a:xfrm>
          </p:grpSpPr>
          <p:sp>
            <p:nvSpPr>
              <p:cNvPr id="343" name="Freeform: Shape 484">
                <a:extLst>
                  <a:ext uri="{FF2B5EF4-FFF2-40B4-BE49-F238E27FC236}">
                    <a16:creationId xmlns:a16="http://schemas.microsoft.com/office/drawing/2014/main" id="{AB4265D2-8356-2E4E-86A4-FDB31830372B}"/>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344" name="Freeform: Shape 485">
                <a:extLst>
                  <a:ext uri="{FF2B5EF4-FFF2-40B4-BE49-F238E27FC236}">
                    <a16:creationId xmlns:a16="http://schemas.microsoft.com/office/drawing/2014/main" id="{693C2B16-E715-944D-9EFC-6149044436A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grpSp>
        <p:nvGrpSpPr>
          <p:cNvPr id="353" name="Group 352">
            <a:extLst>
              <a:ext uri="{FF2B5EF4-FFF2-40B4-BE49-F238E27FC236}">
                <a16:creationId xmlns:a16="http://schemas.microsoft.com/office/drawing/2014/main" id="{C3FD526A-405D-B148-8863-EB68F2400CB6}"/>
              </a:ext>
            </a:extLst>
          </p:cNvPr>
          <p:cNvGrpSpPr>
            <a:grpSpLocks noChangeAspect="1"/>
          </p:cNvGrpSpPr>
          <p:nvPr/>
        </p:nvGrpSpPr>
        <p:grpSpPr>
          <a:xfrm>
            <a:off x="12956906" y="2540298"/>
            <a:ext cx="1011510" cy="755933"/>
            <a:chOff x="16128616" y="3322519"/>
            <a:chExt cx="562056" cy="420042"/>
          </a:xfrm>
        </p:grpSpPr>
        <p:sp>
          <p:nvSpPr>
            <p:cNvPr id="354" name="Freeform: Shape 642">
              <a:extLst>
                <a:ext uri="{FF2B5EF4-FFF2-40B4-BE49-F238E27FC236}">
                  <a16:creationId xmlns:a16="http://schemas.microsoft.com/office/drawing/2014/main" id="{0BD2ED47-AD11-6445-9A8A-1425D1DCAF3E}"/>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3400" dirty="0"/>
            </a:p>
          </p:txBody>
        </p:sp>
        <p:sp>
          <p:nvSpPr>
            <p:cNvPr id="355" name="Freeform: Shape 643">
              <a:extLst>
                <a:ext uri="{FF2B5EF4-FFF2-40B4-BE49-F238E27FC236}">
                  <a16:creationId xmlns:a16="http://schemas.microsoft.com/office/drawing/2014/main" id="{0308654C-6D81-4547-9771-744549647388}"/>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3400" dirty="0"/>
            </a:p>
          </p:txBody>
        </p:sp>
        <p:sp>
          <p:nvSpPr>
            <p:cNvPr id="356" name="Freeform: Shape 644">
              <a:extLst>
                <a:ext uri="{FF2B5EF4-FFF2-40B4-BE49-F238E27FC236}">
                  <a16:creationId xmlns:a16="http://schemas.microsoft.com/office/drawing/2014/main" id="{0479F005-9D20-534C-B975-D1AFB5EEB93D}"/>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3400" dirty="0"/>
            </a:p>
          </p:txBody>
        </p:sp>
        <p:sp>
          <p:nvSpPr>
            <p:cNvPr id="357" name="Freeform: Shape 645">
              <a:extLst>
                <a:ext uri="{FF2B5EF4-FFF2-40B4-BE49-F238E27FC236}">
                  <a16:creationId xmlns:a16="http://schemas.microsoft.com/office/drawing/2014/main" id="{51ECD519-95F9-6A47-B3CC-77CFC482B74D}"/>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3400" dirty="0"/>
            </a:p>
          </p:txBody>
        </p:sp>
        <p:sp>
          <p:nvSpPr>
            <p:cNvPr id="358" name="Freeform: Shape 646">
              <a:extLst>
                <a:ext uri="{FF2B5EF4-FFF2-40B4-BE49-F238E27FC236}">
                  <a16:creationId xmlns:a16="http://schemas.microsoft.com/office/drawing/2014/main" id="{24FCD8DE-0EDF-0047-BE8C-D4942E082139}"/>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3400" dirty="0"/>
            </a:p>
          </p:txBody>
        </p:sp>
        <p:sp>
          <p:nvSpPr>
            <p:cNvPr id="359" name="Freeform: Shape 647">
              <a:extLst>
                <a:ext uri="{FF2B5EF4-FFF2-40B4-BE49-F238E27FC236}">
                  <a16:creationId xmlns:a16="http://schemas.microsoft.com/office/drawing/2014/main" id="{F3EDAF3A-A1C5-9D42-9063-49CCD2741573}"/>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0" name="Freeform: Shape 648">
              <a:extLst>
                <a:ext uri="{FF2B5EF4-FFF2-40B4-BE49-F238E27FC236}">
                  <a16:creationId xmlns:a16="http://schemas.microsoft.com/office/drawing/2014/main" id="{235CC12A-52F7-EB4F-B64D-CE8CE262606E}"/>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1" name="Freeform: Shape 649">
              <a:extLst>
                <a:ext uri="{FF2B5EF4-FFF2-40B4-BE49-F238E27FC236}">
                  <a16:creationId xmlns:a16="http://schemas.microsoft.com/office/drawing/2014/main" id="{2092AFFE-2FFD-744C-B5ED-AD41EBFCCA29}"/>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2" name="Freeform: Shape 650">
              <a:extLst>
                <a:ext uri="{FF2B5EF4-FFF2-40B4-BE49-F238E27FC236}">
                  <a16:creationId xmlns:a16="http://schemas.microsoft.com/office/drawing/2014/main" id="{67141E61-3E67-1F40-AA06-FD4B27192985}"/>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3" name="Freeform: Shape 651">
              <a:extLst>
                <a:ext uri="{FF2B5EF4-FFF2-40B4-BE49-F238E27FC236}">
                  <a16:creationId xmlns:a16="http://schemas.microsoft.com/office/drawing/2014/main" id="{1D19480C-5D90-544E-8BF5-476F26D3DF3A}"/>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4" name="Freeform: Shape 652">
              <a:extLst>
                <a:ext uri="{FF2B5EF4-FFF2-40B4-BE49-F238E27FC236}">
                  <a16:creationId xmlns:a16="http://schemas.microsoft.com/office/drawing/2014/main" id="{F69C946C-F49C-D943-B225-9EC0C39EBC54}"/>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5" name="Freeform: Shape 653">
              <a:extLst>
                <a:ext uri="{FF2B5EF4-FFF2-40B4-BE49-F238E27FC236}">
                  <a16:creationId xmlns:a16="http://schemas.microsoft.com/office/drawing/2014/main" id="{5A0F5DD8-1B12-EC4E-BFE1-761855CBCA95}"/>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6" name="Freeform: Shape 654">
              <a:extLst>
                <a:ext uri="{FF2B5EF4-FFF2-40B4-BE49-F238E27FC236}">
                  <a16:creationId xmlns:a16="http://schemas.microsoft.com/office/drawing/2014/main" id="{48975F40-0E29-AF48-A073-35D3E5E298B0}"/>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7" name="Freeform: Shape 655">
              <a:extLst>
                <a:ext uri="{FF2B5EF4-FFF2-40B4-BE49-F238E27FC236}">
                  <a16:creationId xmlns:a16="http://schemas.microsoft.com/office/drawing/2014/main" id="{EB479E90-85D9-9E4D-B743-44A5A2F4F938}"/>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dirty="0">
                <a:solidFill>
                  <a:schemeClr val="accent1"/>
                </a:solidFill>
              </a:endParaRPr>
            </a:p>
          </p:txBody>
        </p:sp>
        <p:sp>
          <p:nvSpPr>
            <p:cNvPr id="368" name="Freeform: Shape 656">
              <a:extLst>
                <a:ext uri="{FF2B5EF4-FFF2-40B4-BE49-F238E27FC236}">
                  <a16:creationId xmlns:a16="http://schemas.microsoft.com/office/drawing/2014/main" id="{C03284B6-40EC-984A-91A7-7FBF10CB61AE}"/>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69" name="Freeform: Shape 657">
              <a:extLst>
                <a:ext uri="{FF2B5EF4-FFF2-40B4-BE49-F238E27FC236}">
                  <a16:creationId xmlns:a16="http://schemas.microsoft.com/office/drawing/2014/main" id="{170A487E-6871-7C42-B073-F678C50FE982}"/>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3400" dirty="0"/>
            </a:p>
          </p:txBody>
        </p:sp>
        <p:sp>
          <p:nvSpPr>
            <p:cNvPr id="370" name="Freeform: Shape 658">
              <a:extLst>
                <a:ext uri="{FF2B5EF4-FFF2-40B4-BE49-F238E27FC236}">
                  <a16:creationId xmlns:a16="http://schemas.microsoft.com/office/drawing/2014/main" id="{08599074-FAF1-AA48-87D3-D723E3A28B49}"/>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1" name="Freeform: Shape 659">
              <a:extLst>
                <a:ext uri="{FF2B5EF4-FFF2-40B4-BE49-F238E27FC236}">
                  <a16:creationId xmlns:a16="http://schemas.microsoft.com/office/drawing/2014/main" id="{97DEA49F-02E4-944F-9B62-C09C3103B74B}"/>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3400" dirty="0"/>
            </a:p>
          </p:txBody>
        </p:sp>
        <p:sp>
          <p:nvSpPr>
            <p:cNvPr id="372" name="Freeform: Shape 660">
              <a:extLst>
                <a:ext uri="{FF2B5EF4-FFF2-40B4-BE49-F238E27FC236}">
                  <a16:creationId xmlns:a16="http://schemas.microsoft.com/office/drawing/2014/main" id="{9E6294D7-D255-434B-A33E-747FCE6BB9D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3" name="Freeform: Shape 661">
              <a:extLst>
                <a:ext uri="{FF2B5EF4-FFF2-40B4-BE49-F238E27FC236}">
                  <a16:creationId xmlns:a16="http://schemas.microsoft.com/office/drawing/2014/main" id="{763B040D-6E10-F247-9090-A03FC509F258}"/>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4" name="Freeform: Shape 662">
              <a:extLst>
                <a:ext uri="{FF2B5EF4-FFF2-40B4-BE49-F238E27FC236}">
                  <a16:creationId xmlns:a16="http://schemas.microsoft.com/office/drawing/2014/main" id="{C527228B-3C68-9041-947D-1DF2C1FC4E6C}"/>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3400" dirty="0"/>
            </a:p>
          </p:txBody>
        </p:sp>
        <p:sp>
          <p:nvSpPr>
            <p:cNvPr id="375" name="Freeform: Shape 663">
              <a:extLst>
                <a:ext uri="{FF2B5EF4-FFF2-40B4-BE49-F238E27FC236}">
                  <a16:creationId xmlns:a16="http://schemas.microsoft.com/office/drawing/2014/main" id="{4859A84B-DA27-9747-917B-C528654DB6CC}"/>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6" name="Freeform: Shape 664">
              <a:extLst>
                <a:ext uri="{FF2B5EF4-FFF2-40B4-BE49-F238E27FC236}">
                  <a16:creationId xmlns:a16="http://schemas.microsoft.com/office/drawing/2014/main" id="{B7BAEB4F-80BD-7C47-9826-924D56A48845}"/>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7" name="Freeform: Shape 665">
              <a:extLst>
                <a:ext uri="{FF2B5EF4-FFF2-40B4-BE49-F238E27FC236}">
                  <a16:creationId xmlns:a16="http://schemas.microsoft.com/office/drawing/2014/main" id="{464621F3-A1AF-2A4F-BC0F-750A91E1A9F6}"/>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8" name="Freeform: Shape 666">
              <a:extLst>
                <a:ext uri="{FF2B5EF4-FFF2-40B4-BE49-F238E27FC236}">
                  <a16:creationId xmlns:a16="http://schemas.microsoft.com/office/drawing/2014/main" id="{3EF7F4BE-A488-4548-BCBB-0854E6261E36}"/>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3400" dirty="0"/>
            </a:p>
          </p:txBody>
        </p:sp>
        <p:sp>
          <p:nvSpPr>
            <p:cNvPr id="379" name="Freeform: Shape 667">
              <a:extLst>
                <a:ext uri="{FF2B5EF4-FFF2-40B4-BE49-F238E27FC236}">
                  <a16:creationId xmlns:a16="http://schemas.microsoft.com/office/drawing/2014/main" id="{3C2132AE-AF5E-1243-AE29-20627A0FC352}"/>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3400" dirty="0"/>
            </a:p>
          </p:txBody>
        </p:sp>
        <p:sp>
          <p:nvSpPr>
            <p:cNvPr id="380" name="Freeform: Shape 668">
              <a:extLst>
                <a:ext uri="{FF2B5EF4-FFF2-40B4-BE49-F238E27FC236}">
                  <a16:creationId xmlns:a16="http://schemas.microsoft.com/office/drawing/2014/main" id="{385F4E0F-6400-A947-85B4-ED3EC4D74DD1}"/>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1" name="Freeform: Shape 669">
              <a:extLst>
                <a:ext uri="{FF2B5EF4-FFF2-40B4-BE49-F238E27FC236}">
                  <a16:creationId xmlns:a16="http://schemas.microsoft.com/office/drawing/2014/main" id="{F514C35B-FA0B-BD4F-A9F6-1CD5FE0BA14F}"/>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2" name="Freeform: Shape 670">
              <a:extLst>
                <a:ext uri="{FF2B5EF4-FFF2-40B4-BE49-F238E27FC236}">
                  <a16:creationId xmlns:a16="http://schemas.microsoft.com/office/drawing/2014/main" id="{12A6CDAF-4D48-FD44-9D01-9173AE1CA5D8}"/>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3" name="Freeform: Shape 671">
              <a:extLst>
                <a:ext uri="{FF2B5EF4-FFF2-40B4-BE49-F238E27FC236}">
                  <a16:creationId xmlns:a16="http://schemas.microsoft.com/office/drawing/2014/main" id="{31E2D6C3-46BF-3345-B027-9D0A79C9B1CA}"/>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4" name="Freeform: Shape 672">
              <a:extLst>
                <a:ext uri="{FF2B5EF4-FFF2-40B4-BE49-F238E27FC236}">
                  <a16:creationId xmlns:a16="http://schemas.microsoft.com/office/drawing/2014/main" id="{C7F7C897-3AE9-364A-9C38-1A2AA3C06FD5}"/>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5" name="Freeform: Shape 673">
              <a:extLst>
                <a:ext uri="{FF2B5EF4-FFF2-40B4-BE49-F238E27FC236}">
                  <a16:creationId xmlns:a16="http://schemas.microsoft.com/office/drawing/2014/main" id="{A8244EE9-9EF8-E043-9578-B5DDDC4FB0BD}"/>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sp>
          <p:nvSpPr>
            <p:cNvPr id="386" name="Freeform: Shape 674">
              <a:extLst>
                <a:ext uri="{FF2B5EF4-FFF2-40B4-BE49-F238E27FC236}">
                  <a16:creationId xmlns:a16="http://schemas.microsoft.com/office/drawing/2014/main" id="{7554134D-D208-994C-AF0B-7D3FB6E0E3E8}"/>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dirty="0"/>
            </a:p>
          </p:txBody>
        </p:sp>
      </p:grpSp>
      <p:sp>
        <p:nvSpPr>
          <p:cNvPr id="387" name="Rectangle: Rounded Corners 25">
            <a:extLst>
              <a:ext uri="{FF2B5EF4-FFF2-40B4-BE49-F238E27FC236}">
                <a16:creationId xmlns:a16="http://schemas.microsoft.com/office/drawing/2014/main" id="{D39F0ABC-1A98-0541-B5D7-3D1C9CF439DD}"/>
              </a:ext>
            </a:extLst>
          </p:cNvPr>
          <p:cNvSpPr/>
          <p:nvPr/>
        </p:nvSpPr>
        <p:spPr>
          <a:xfrm>
            <a:off x="4977121" y="2115273"/>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88" name="Rectangle: Rounded Corners 25">
            <a:extLst>
              <a:ext uri="{FF2B5EF4-FFF2-40B4-BE49-F238E27FC236}">
                <a16:creationId xmlns:a16="http://schemas.microsoft.com/office/drawing/2014/main" id="{1C9A7C77-B9D8-1C46-8F02-2BB9CAD7D1B0}"/>
              </a:ext>
            </a:extLst>
          </p:cNvPr>
          <p:cNvSpPr/>
          <p:nvPr/>
        </p:nvSpPr>
        <p:spPr>
          <a:xfrm>
            <a:off x="9841829" y="2136593"/>
            <a:ext cx="4396080" cy="1666481"/>
          </a:xfrm>
          <a:prstGeom prst="roundRect">
            <a:avLst>
              <a:gd name="adj" fmla="val 50000"/>
            </a:avLst>
          </a:prstGeom>
          <a:noFill/>
          <a:ln w="25400">
            <a:solidFill>
              <a:srgbClr val="2E27A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389" name="TextBox 388">
            <a:extLst>
              <a:ext uri="{FF2B5EF4-FFF2-40B4-BE49-F238E27FC236}">
                <a16:creationId xmlns:a16="http://schemas.microsoft.com/office/drawing/2014/main" id="{17128D9E-37FE-D043-88E3-CDAB81B97E5A}"/>
              </a:ext>
            </a:extLst>
          </p:cNvPr>
          <p:cNvSpPr txBox="1"/>
          <p:nvPr/>
        </p:nvSpPr>
        <p:spPr>
          <a:xfrm>
            <a:off x="11271222" y="2553447"/>
            <a:ext cx="1590499" cy="830997"/>
          </a:xfrm>
          <a:prstGeom prst="rect">
            <a:avLst/>
          </a:prstGeom>
          <a:noFill/>
        </p:spPr>
        <p:txBody>
          <a:bodyPr wrap="none" rtlCol="0">
            <a:spAutoFit/>
          </a:bodyPr>
          <a:lstStyle/>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Modernization</a:t>
            </a:r>
          </a:p>
        </p:txBody>
      </p:sp>
      <p:cxnSp>
        <p:nvCxnSpPr>
          <p:cNvPr id="390" name="Straight Arrow Connector 389">
            <a:extLst>
              <a:ext uri="{FF2B5EF4-FFF2-40B4-BE49-F238E27FC236}">
                <a16:creationId xmlns:a16="http://schemas.microsoft.com/office/drawing/2014/main" id="{51D7BDBF-4219-7A4D-BB5E-DF74B043F5AF}"/>
              </a:ext>
            </a:extLst>
          </p:cNvPr>
          <p:cNvCxnSpPr>
            <a:cxnSpLocks/>
          </p:cNvCxnSpPr>
          <p:nvPr/>
        </p:nvCxnSpPr>
        <p:spPr>
          <a:xfrm>
            <a:off x="9434625" y="2934090"/>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158" name="Graphic 157">
            <a:extLst>
              <a:ext uri="{FF2B5EF4-FFF2-40B4-BE49-F238E27FC236}">
                <a16:creationId xmlns:a16="http://schemas.microsoft.com/office/drawing/2014/main" id="{41016E6A-71EF-7642-8B96-ACAFA531F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402" y="2159997"/>
            <a:ext cx="1640875" cy="1640875"/>
          </a:xfrm>
          <a:prstGeom prst="rect">
            <a:avLst/>
          </a:prstGeom>
        </p:spPr>
      </p:pic>
    </p:spTree>
    <p:extLst>
      <p:ext uri="{BB962C8B-B14F-4D97-AF65-F5344CB8AC3E}">
        <p14:creationId xmlns:p14="http://schemas.microsoft.com/office/powerpoint/2010/main" val="36437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2366" y="194055"/>
            <a:ext cx="12593638" cy="871538"/>
          </a:xfrm>
        </p:spPr>
        <p:txBody>
          <a:bodyPr/>
          <a:lstStyle/>
          <a:p>
            <a:r>
              <a:rPr lang="en-US" sz="3600" dirty="0"/>
              <a:t>Agenda</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
        <p:nvSpPr>
          <p:cNvPr id="35" name="Text Placeholder 3">
            <a:extLst>
              <a:ext uri="{FF2B5EF4-FFF2-40B4-BE49-F238E27FC236}">
                <a16:creationId xmlns:a16="http://schemas.microsoft.com/office/drawing/2014/main" id="{64ADE6DB-DFC9-DC48-9EE4-EB5F1444A9F9}"/>
              </a:ext>
            </a:extLst>
          </p:cNvPr>
          <p:cNvSpPr txBox="1">
            <a:spLocks/>
          </p:cNvSpPr>
          <p:nvPr/>
        </p:nvSpPr>
        <p:spPr>
          <a:xfrm>
            <a:off x="572366" y="1442234"/>
            <a:ext cx="6400800" cy="2824966"/>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2000" dirty="0"/>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Mobilize your Organization</a:t>
            </a:r>
          </a:p>
        </p:txBody>
      </p:sp>
    </p:spTree>
    <p:extLst>
      <p:ext uri="{BB962C8B-B14F-4D97-AF65-F5344CB8AC3E}">
        <p14:creationId xmlns:p14="http://schemas.microsoft.com/office/powerpoint/2010/main" val="26467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14" y="197771"/>
            <a:ext cx="13982827" cy="1079598"/>
          </a:xfrm>
        </p:spPr>
        <p:txBody>
          <a:bodyPr>
            <a:normAutofit/>
          </a:bodyPr>
          <a:lstStyle/>
          <a:p>
            <a:r>
              <a:rPr lang="en-US" dirty="0"/>
              <a:t>Post-MRA Cloud Migration Journey – Assess Phase</a:t>
            </a:r>
          </a:p>
        </p:txBody>
      </p:sp>
      <p:pic>
        <p:nvPicPr>
          <p:cNvPr id="9" name="Graphic 8">
            <a:extLst>
              <a:ext uri="{FF2B5EF4-FFF2-40B4-BE49-F238E27FC236}">
                <a16:creationId xmlns:a16="http://schemas.microsoft.com/office/drawing/2014/main" id="{9BA904E6-735B-E64B-87D4-CA2C84D69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5396" y="0"/>
            <a:ext cx="1393371" cy="1393371"/>
          </a:xfrm>
          <a:prstGeom prst="rect">
            <a:avLst/>
          </a:prstGeom>
        </p:spPr>
      </p:pic>
      <p:sp>
        <p:nvSpPr>
          <p:cNvPr id="10" name="TextBox 9">
            <a:extLst>
              <a:ext uri="{FF2B5EF4-FFF2-40B4-BE49-F238E27FC236}">
                <a16:creationId xmlns:a16="http://schemas.microsoft.com/office/drawing/2014/main" id="{89D77E34-BF12-F945-9B5B-EFB6D8794913}"/>
              </a:ext>
            </a:extLst>
          </p:cNvPr>
          <p:cNvSpPr txBox="1"/>
          <p:nvPr/>
        </p:nvSpPr>
        <p:spPr>
          <a:xfrm>
            <a:off x="450525" y="954203"/>
            <a:ext cx="12479545"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Create and sustain momentum, address critical path items, catalyze your team in to action and delivery capability quickly</a:t>
            </a:r>
          </a:p>
        </p:txBody>
      </p:sp>
      <p:graphicFrame>
        <p:nvGraphicFramePr>
          <p:cNvPr id="7" name="Table 3">
            <a:extLst>
              <a:ext uri="{FF2B5EF4-FFF2-40B4-BE49-F238E27FC236}">
                <a16:creationId xmlns:a16="http://schemas.microsoft.com/office/drawing/2014/main" id="{41AA6982-9609-3C43-B6E4-A8AB37D1DE04}"/>
              </a:ext>
            </a:extLst>
          </p:cNvPr>
          <p:cNvGraphicFramePr>
            <a:graphicFrameLocks noGrp="1"/>
          </p:cNvGraphicFramePr>
          <p:nvPr/>
        </p:nvGraphicFramePr>
        <p:xfrm>
          <a:off x="1882730" y="1968202"/>
          <a:ext cx="6522979" cy="5245932"/>
        </p:xfrm>
        <a:graphic>
          <a:graphicData uri="http://schemas.openxmlformats.org/drawingml/2006/table">
            <a:tbl>
              <a:tblPr firstRow="1" firstCol="1" bandRow="1">
                <a:tableStyleId>{5940675A-B579-460E-94D1-54222C63F5DA}</a:tableStyleId>
              </a:tblPr>
              <a:tblGrid>
                <a:gridCol w="1627782">
                  <a:extLst>
                    <a:ext uri="{9D8B030D-6E8A-4147-A177-3AD203B41FA5}">
                      <a16:colId xmlns:a16="http://schemas.microsoft.com/office/drawing/2014/main" val="1345181805"/>
                    </a:ext>
                  </a:extLst>
                </a:gridCol>
                <a:gridCol w="1641423">
                  <a:extLst>
                    <a:ext uri="{9D8B030D-6E8A-4147-A177-3AD203B41FA5}">
                      <a16:colId xmlns:a16="http://schemas.microsoft.com/office/drawing/2014/main" val="3842254298"/>
                    </a:ext>
                  </a:extLst>
                </a:gridCol>
                <a:gridCol w="1633928">
                  <a:extLst>
                    <a:ext uri="{9D8B030D-6E8A-4147-A177-3AD203B41FA5}">
                      <a16:colId xmlns:a16="http://schemas.microsoft.com/office/drawing/2014/main" val="1484075571"/>
                    </a:ext>
                  </a:extLst>
                </a:gridCol>
                <a:gridCol w="1619846">
                  <a:extLst>
                    <a:ext uri="{9D8B030D-6E8A-4147-A177-3AD203B41FA5}">
                      <a16:colId xmlns:a16="http://schemas.microsoft.com/office/drawing/2014/main" val="255111226"/>
                    </a:ext>
                  </a:extLst>
                </a:gridCol>
              </a:tblGrid>
              <a:tr h="3420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927044"/>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764479"/>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86102"/>
                  </a:ext>
                </a:extLst>
              </a:tr>
              <a:tr h="60565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54133"/>
                  </a:ext>
                </a:extLst>
              </a:tr>
              <a:tr h="60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211527"/>
                  </a:ext>
                </a:extLst>
              </a:tr>
              <a:tr h="6326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070308"/>
                  </a:ext>
                </a:extLst>
              </a:tr>
              <a:tr h="6178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906302"/>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872097"/>
                  </a:ext>
                </a:extLst>
              </a:tr>
              <a:tr h="578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714521"/>
                  </a:ext>
                </a:extLst>
              </a:tr>
            </a:tbl>
          </a:graphicData>
        </a:graphic>
      </p:graphicFrame>
      <p:sp>
        <p:nvSpPr>
          <p:cNvPr id="49" name="Rounded Rectangle">
            <a:extLst>
              <a:ext uri="{FF2B5EF4-FFF2-40B4-BE49-F238E27FC236}">
                <a16:creationId xmlns:a16="http://schemas.microsoft.com/office/drawing/2014/main" id="{AB29A595-BB7D-FB48-B61F-D5C7E78EAE71}"/>
              </a:ext>
            </a:extLst>
          </p:cNvPr>
          <p:cNvSpPr/>
          <p:nvPr/>
        </p:nvSpPr>
        <p:spPr>
          <a:xfrm>
            <a:off x="6848686" y="2553569"/>
            <a:ext cx="1461684" cy="4704220"/>
          </a:xfrm>
          <a:prstGeom prst="roundRect">
            <a:avLst>
              <a:gd name="adj" fmla="val 22203"/>
            </a:avLst>
          </a:prstGeom>
          <a:solidFill>
            <a:schemeClr val="accent6"/>
          </a:solidFill>
          <a:ln w="38100">
            <a:noFill/>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200" b="1" kern="1200" dirty="0">
                <a:solidFill>
                  <a:schemeClr val="bg1"/>
                </a:solidFill>
                <a:latin typeface="+mn-lt"/>
                <a:ea typeface="+mn-ea"/>
                <a:cs typeface="+mn-cs"/>
                <a:sym typeface="Helvetica Neue Medium"/>
              </a:rPr>
              <a:t>Platform</a:t>
            </a:r>
          </a:p>
          <a:p>
            <a:pPr algn="ctr" defTabSz="1097280" hangingPunct="1">
              <a:defRPr sz="3000" b="0">
                <a:latin typeface="+mn-lt"/>
                <a:ea typeface="+mn-ea"/>
                <a:cs typeface="+mn-cs"/>
                <a:sym typeface="Helvetica Neue Medium"/>
              </a:defRPr>
            </a:pPr>
            <a:r>
              <a:rPr lang="en-US" sz="1200" b="1" kern="1200" dirty="0">
                <a:solidFill>
                  <a:schemeClr val="bg1"/>
                </a:solidFill>
                <a:latin typeface="+mn-lt"/>
                <a:ea typeface="+mn-ea"/>
                <a:cs typeface="+mn-cs"/>
                <a:sym typeface="Helvetica Neue Medium"/>
              </a:rPr>
              <a:t>Party</a:t>
            </a:r>
            <a:endParaRPr sz="1200" b="1" kern="1200" dirty="0">
              <a:solidFill>
                <a:schemeClr val="bg1"/>
              </a:solidFill>
              <a:latin typeface="+mn-lt"/>
              <a:ea typeface="+mn-ea"/>
              <a:cs typeface="+mn-cs"/>
              <a:sym typeface="Helvetica Neue Medium"/>
            </a:endParaRPr>
          </a:p>
        </p:txBody>
      </p:sp>
      <p:sp>
        <p:nvSpPr>
          <p:cNvPr id="57" name="Rounded Rectangle">
            <a:extLst>
              <a:ext uri="{FF2B5EF4-FFF2-40B4-BE49-F238E27FC236}">
                <a16:creationId xmlns:a16="http://schemas.microsoft.com/office/drawing/2014/main" id="{BD6F9ECB-EE30-764B-9F0A-54606F39C4F5}"/>
              </a:ext>
            </a:extLst>
          </p:cNvPr>
          <p:cNvSpPr/>
          <p:nvPr/>
        </p:nvSpPr>
        <p:spPr>
          <a:xfrm>
            <a:off x="3602223" y="3067689"/>
            <a:ext cx="1454363"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Establish Landing Zone Requirements</a:t>
            </a:r>
            <a:endParaRPr sz="1000" kern="1200" dirty="0">
              <a:solidFill>
                <a:schemeClr val="bg1"/>
              </a:solidFill>
              <a:sym typeface="Helvetica Neue Medium"/>
            </a:endParaRPr>
          </a:p>
        </p:txBody>
      </p:sp>
      <p:sp>
        <p:nvSpPr>
          <p:cNvPr id="58" name="Rounded Rectangle">
            <a:extLst>
              <a:ext uri="{FF2B5EF4-FFF2-40B4-BE49-F238E27FC236}">
                <a16:creationId xmlns:a16="http://schemas.microsoft.com/office/drawing/2014/main" id="{96820E6C-CF9F-EA4C-9C9F-CBE89F89B21C}"/>
              </a:ext>
            </a:extLst>
          </p:cNvPr>
          <p:cNvSpPr/>
          <p:nvPr/>
        </p:nvSpPr>
        <p:spPr>
          <a:xfrm>
            <a:off x="5246063" y="3067425"/>
            <a:ext cx="1461684"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Confirm pre-req platform needs to accommodate</a:t>
            </a:r>
            <a:endParaRPr sz="1000" kern="1200" dirty="0">
              <a:solidFill>
                <a:schemeClr val="bg1"/>
              </a:solidFill>
              <a:latin typeface="+mn-lt"/>
              <a:ea typeface="+mn-ea"/>
              <a:cs typeface="+mn-cs"/>
              <a:sym typeface="Helvetica Neue Medium"/>
            </a:endParaRPr>
          </a:p>
        </p:txBody>
      </p:sp>
      <p:sp>
        <p:nvSpPr>
          <p:cNvPr id="59" name="Rounded Rectangle">
            <a:extLst>
              <a:ext uri="{FF2B5EF4-FFF2-40B4-BE49-F238E27FC236}">
                <a16:creationId xmlns:a16="http://schemas.microsoft.com/office/drawing/2014/main" id="{804C9D9D-AA0D-454C-A508-542C8EAEE8C0}"/>
              </a:ext>
            </a:extLst>
          </p:cNvPr>
          <p:cNvSpPr/>
          <p:nvPr/>
        </p:nvSpPr>
        <p:spPr>
          <a:xfrm>
            <a:off x="1994672" y="3688246"/>
            <a:ext cx="1443469" cy="454623"/>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Review Sec Controls &amp; Translation to Cloud</a:t>
            </a:r>
          </a:p>
        </p:txBody>
      </p:sp>
      <p:sp>
        <p:nvSpPr>
          <p:cNvPr id="62" name="Rounded Rectangle">
            <a:extLst>
              <a:ext uri="{FF2B5EF4-FFF2-40B4-BE49-F238E27FC236}">
                <a16:creationId xmlns:a16="http://schemas.microsoft.com/office/drawing/2014/main" id="{FBCFAE5A-1A9D-B540-93AF-302518439CC9}"/>
              </a:ext>
            </a:extLst>
          </p:cNvPr>
          <p:cNvSpPr/>
          <p:nvPr/>
        </p:nvSpPr>
        <p:spPr>
          <a:xfrm>
            <a:off x="1941751" y="6136388"/>
            <a:ext cx="956621" cy="439687"/>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Review existing Inventory</a:t>
            </a:r>
            <a:endParaRPr sz="1000" kern="1200" dirty="0">
              <a:solidFill>
                <a:schemeClr val="bg1"/>
              </a:solidFill>
              <a:latin typeface="+mn-lt"/>
              <a:ea typeface="+mn-ea"/>
              <a:cs typeface="+mn-cs"/>
              <a:sym typeface="Helvetica Neue Medium"/>
            </a:endParaRPr>
          </a:p>
        </p:txBody>
      </p:sp>
      <p:pic>
        <p:nvPicPr>
          <p:cNvPr id="28" name="Picture 27">
            <a:extLst>
              <a:ext uri="{FF2B5EF4-FFF2-40B4-BE49-F238E27FC236}">
                <a16:creationId xmlns:a16="http://schemas.microsoft.com/office/drawing/2014/main" id="{53DC45F3-A7C6-9C4B-AAA0-B1727C5967F0}"/>
              </a:ext>
            </a:extLst>
          </p:cNvPr>
          <p:cNvPicPr>
            <a:picLocks noChangeAspect="1"/>
          </p:cNvPicPr>
          <p:nvPr/>
        </p:nvPicPr>
        <p:blipFill>
          <a:blip r:embed="rId5"/>
          <a:stretch>
            <a:fillRect/>
          </a:stretch>
        </p:blipFill>
        <p:spPr>
          <a:xfrm>
            <a:off x="1778657" y="1683373"/>
            <a:ext cx="210467" cy="290104"/>
          </a:xfrm>
          <a:prstGeom prst="rect">
            <a:avLst/>
          </a:prstGeom>
        </p:spPr>
      </p:pic>
      <p:sp>
        <p:nvSpPr>
          <p:cNvPr id="29" name="Rounded Rectangle">
            <a:extLst>
              <a:ext uri="{FF2B5EF4-FFF2-40B4-BE49-F238E27FC236}">
                <a16:creationId xmlns:a16="http://schemas.microsoft.com/office/drawing/2014/main" id="{E466EE85-6AB1-1244-8BD5-802D09704FF7}"/>
              </a:ext>
            </a:extLst>
          </p:cNvPr>
          <p:cNvSpPr/>
          <p:nvPr/>
        </p:nvSpPr>
        <p:spPr>
          <a:xfrm>
            <a:off x="1916732" y="2002861"/>
            <a:ext cx="155770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25F7F7AE-CC62-CA48-BE2F-41817EA8B560}"/>
              </a:ext>
            </a:extLst>
          </p:cNvPr>
          <p:cNvSpPr/>
          <p:nvPr/>
        </p:nvSpPr>
        <p:spPr>
          <a:xfrm>
            <a:off x="3550556" y="2010346"/>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4BA315B1-BA50-014C-A700-5C315B83208C}"/>
              </a:ext>
            </a:extLst>
          </p:cNvPr>
          <p:cNvSpPr/>
          <p:nvPr/>
        </p:nvSpPr>
        <p:spPr>
          <a:xfrm>
            <a:off x="5191653" y="2014209"/>
            <a:ext cx="1557699"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3BA0C5BA-87A8-0E49-8E49-14235C81C415}"/>
              </a:ext>
            </a:extLst>
          </p:cNvPr>
          <p:cNvSpPr/>
          <p:nvPr/>
        </p:nvSpPr>
        <p:spPr>
          <a:xfrm>
            <a:off x="6807121" y="2002861"/>
            <a:ext cx="1557698"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5" name="Rounded Rectangle">
            <a:extLst>
              <a:ext uri="{FF2B5EF4-FFF2-40B4-BE49-F238E27FC236}">
                <a16:creationId xmlns:a16="http://schemas.microsoft.com/office/drawing/2014/main" id="{675E93FA-ACB1-014A-80AE-632C0535CC4D}"/>
              </a:ext>
            </a:extLst>
          </p:cNvPr>
          <p:cNvSpPr/>
          <p:nvPr/>
        </p:nvSpPr>
        <p:spPr>
          <a:xfrm>
            <a:off x="3614691" y="2467985"/>
            <a:ext cx="1454363" cy="446773"/>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463040">
              <a:defRPr/>
            </a:pPr>
            <a:r>
              <a:rPr lang="en-US" sz="1000" dirty="0">
                <a:solidFill>
                  <a:schemeClr val="bg1"/>
                </a:solidFill>
              </a:rPr>
              <a:t>Review COE &amp; Org Structure</a:t>
            </a:r>
          </a:p>
          <a:p>
            <a:pPr algn="ctr" defTabSz="1463040">
              <a:defRPr/>
            </a:pPr>
            <a:r>
              <a:rPr lang="en-US" sz="1000" dirty="0">
                <a:solidFill>
                  <a:schemeClr val="bg1"/>
                </a:solidFill>
              </a:rPr>
              <a:t>Identify Resources</a:t>
            </a:r>
          </a:p>
        </p:txBody>
      </p:sp>
      <p:sp>
        <p:nvSpPr>
          <p:cNvPr id="36" name="Rounded Rectangle">
            <a:extLst>
              <a:ext uri="{FF2B5EF4-FFF2-40B4-BE49-F238E27FC236}">
                <a16:creationId xmlns:a16="http://schemas.microsoft.com/office/drawing/2014/main" id="{B459A012-BC81-8245-950C-4039F1A55DF9}"/>
              </a:ext>
            </a:extLst>
          </p:cNvPr>
          <p:cNvSpPr/>
          <p:nvPr/>
        </p:nvSpPr>
        <p:spPr>
          <a:xfrm>
            <a:off x="5251418" y="2488110"/>
            <a:ext cx="1454363" cy="443534"/>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463040">
              <a:defRPr/>
            </a:pPr>
            <a:r>
              <a:rPr lang="en-US" sz="1000" dirty="0">
                <a:solidFill>
                  <a:schemeClr val="bg1"/>
                </a:solidFill>
              </a:rPr>
              <a:t>Affirm COE Governance Model and Structure</a:t>
            </a:r>
          </a:p>
        </p:txBody>
      </p:sp>
      <p:pic>
        <p:nvPicPr>
          <p:cNvPr id="37" name="Picture 36">
            <a:extLst>
              <a:ext uri="{FF2B5EF4-FFF2-40B4-BE49-F238E27FC236}">
                <a16:creationId xmlns:a16="http://schemas.microsoft.com/office/drawing/2014/main" id="{A9D69B28-A2B8-F147-96CA-58013AD0F11C}"/>
              </a:ext>
            </a:extLst>
          </p:cNvPr>
          <p:cNvPicPr>
            <a:picLocks noChangeAspect="1"/>
          </p:cNvPicPr>
          <p:nvPr/>
        </p:nvPicPr>
        <p:blipFill>
          <a:blip r:embed="rId5"/>
          <a:stretch>
            <a:fillRect/>
          </a:stretch>
        </p:blipFill>
        <p:spPr>
          <a:xfrm>
            <a:off x="3400668" y="1678100"/>
            <a:ext cx="210467" cy="290104"/>
          </a:xfrm>
          <a:prstGeom prst="rect">
            <a:avLst/>
          </a:prstGeom>
        </p:spPr>
      </p:pic>
      <p:pic>
        <p:nvPicPr>
          <p:cNvPr id="38" name="Picture 37">
            <a:extLst>
              <a:ext uri="{FF2B5EF4-FFF2-40B4-BE49-F238E27FC236}">
                <a16:creationId xmlns:a16="http://schemas.microsoft.com/office/drawing/2014/main" id="{62507B8F-44F2-6C4E-B342-8E088BDBDDFE}"/>
              </a:ext>
            </a:extLst>
          </p:cNvPr>
          <p:cNvPicPr>
            <a:picLocks noChangeAspect="1"/>
          </p:cNvPicPr>
          <p:nvPr/>
        </p:nvPicPr>
        <p:blipFill>
          <a:blip r:embed="rId5"/>
          <a:stretch>
            <a:fillRect/>
          </a:stretch>
        </p:blipFill>
        <p:spPr>
          <a:xfrm>
            <a:off x="5038987" y="1701913"/>
            <a:ext cx="210467" cy="290104"/>
          </a:xfrm>
          <a:prstGeom prst="rect">
            <a:avLst/>
          </a:prstGeom>
        </p:spPr>
      </p:pic>
      <p:pic>
        <p:nvPicPr>
          <p:cNvPr id="39" name="Picture 38">
            <a:extLst>
              <a:ext uri="{FF2B5EF4-FFF2-40B4-BE49-F238E27FC236}">
                <a16:creationId xmlns:a16="http://schemas.microsoft.com/office/drawing/2014/main" id="{BB97CEA6-7510-AB44-937F-2B7050A89CEA}"/>
              </a:ext>
            </a:extLst>
          </p:cNvPr>
          <p:cNvPicPr>
            <a:picLocks noChangeAspect="1"/>
          </p:cNvPicPr>
          <p:nvPr/>
        </p:nvPicPr>
        <p:blipFill>
          <a:blip r:embed="rId5"/>
          <a:stretch>
            <a:fillRect/>
          </a:stretch>
        </p:blipFill>
        <p:spPr>
          <a:xfrm>
            <a:off x="6672573" y="1696640"/>
            <a:ext cx="210467" cy="290104"/>
          </a:xfrm>
          <a:prstGeom prst="rect">
            <a:avLst/>
          </a:prstGeom>
        </p:spPr>
      </p:pic>
      <p:pic>
        <p:nvPicPr>
          <p:cNvPr id="40" name="Picture 39">
            <a:extLst>
              <a:ext uri="{FF2B5EF4-FFF2-40B4-BE49-F238E27FC236}">
                <a16:creationId xmlns:a16="http://schemas.microsoft.com/office/drawing/2014/main" id="{BC72A180-2947-9E4D-BC18-20F833BCD527}"/>
              </a:ext>
            </a:extLst>
          </p:cNvPr>
          <p:cNvPicPr>
            <a:picLocks noChangeAspect="1"/>
          </p:cNvPicPr>
          <p:nvPr/>
        </p:nvPicPr>
        <p:blipFill>
          <a:blip r:embed="rId5"/>
          <a:stretch>
            <a:fillRect/>
          </a:stretch>
        </p:blipFill>
        <p:spPr>
          <a:xfrm>
            <a:off x="8283177" y="1701913"/>
            <a:ext cx="210467" cy="290104"/>
          </a:xfrm>
          <a:prstGeom prst="rect">
            <a:avLst/>
          </a:prstGeom>
        </p:spPr>
      </p:pic>
      <p:sp>
        <p:nvSpPr>
          <p:cNvPr id="41" name="TextBox 40">
            <a:extLst>
              <a:ext uri="{FF2B5EF4-FFF2-40B4-BE49-F238E27FC236}">
                <a16:creationId xmlns:a16="http://schemas.microsoft.com/office/drawing/2014/main" id="{4A694DED-0DB3-954B-9277-8F2B3B541B8B}"/>
              </a:ext>
            </a:extLst>
          </p:cNvPr>
          <p:cNvSpPr txBox="1"/>
          <p:nvPr/>
        </p:nvSpPr>
        <p:spPr>
          <a:xfrm>
            <a:off x="564087" y="1929803"/>
            <a:ext cx="1469608" cy="430887"/>
          </a:xfrm>
          <a:prstGeom prst="rect">
            <a:avLst/>
          </a:prstGeom>
          <a:noFill/>
        </p:spPr>
        <p:txBody>
          <a:bodyPr wrap="square" rtlCol="0">
            <a:spAutoFit/>
          </a:bodyPr>
          <a:lstStyle/>
          <a:p>
            <a:pPr defTabSz="1097280" hangingPunct="1"/>
            <a:r>
              <a:rPr lang="en-US" sz="1100" kern="1200" dirty="0">
                <a:solidFill>
                  <a:schemeClr val="tx1"/>
                </a:solidFill>
                <a:latin typeface="+mn-lt"/>
                <a:ea typeface="+mn-ea"/>
                <a:cs typeface="+mn-cs"/>
              </a:rPr>
              <a:t>Weekly Customer Executive  Meeting </a:t>
            </a:r>
          </a:p>
        </p:txBody>
      </p:sp>
      <p:graphicFrame>
        <p:nvGraphicFramePr>
          <p:cNvPr id="43" name="Table 3">
            <a:extLst>
              <a:ext uri="{FF2B5EF4-FFF2-40B4-BE49-F238E27FC236}">
                <a16:creationId xmlns:a16="http://schemas.microsoft.com/office/drawing/2014/main" id="{9EC42696-2C3D-BF45-8D20-9E772A708A5C}"/>
              </a:ext>
            </a:extLst>
          </p:cNvPr>
          <p:cNvGraphicFramePr>
            <a:graphicFrameLocks noGrp="1"/>
          </p:cNvGraphicFramePr>
          <p:nvPr>
            <p:extLst>
              <p:ext uri="{D42A27DB-BD31-4B8C-83A1-F6EECF244321}">
                <p14:modId xmlns:p14="http://schemas.microsoft.com/office/powerpoint/2010/main" val="1818755257"/>
              </p:ext>
            </p:extLst>
          </p:nvPr>
        </p:nvGraphicFramePr>
        <p:xfrm>
          <a:off x="564087" y="2399089"/>
          <a:ext cx="1314449" cy="4815045"/>
        </p:xfrm>
        <a:graphic>
          <a:graphicData uri="http://schemas.openxmlformats.org/drawingml/2006/table">
            <a:tbl>
              <a:tblPr firstRow="1" firstCol="1" bandRow="1">
                <a:tableStyleId>{5940675A-B579-460E-94D1-54222C63F5DA}</a:tableStyleId>
              </a:tblPr>
              <a:tblGrid>
                <a:gridCol w="1314449">
                  <a:extLst>
                    <a:ext uri="{9D8B030D-6E8A-4147-A177-3AD203B41FA5}">
                      <a16:colId xmlns:a16="http://schemas.microsoft.com/office/drawing/2014/main" val="2919571111"/>
                    </a:ext>
                  </a:extLst>
                </a:gridCol>
              </a:tblGrid>
              <a:tr h="606571">
                <a:tc>
                  <a:txBody>
                    <a:bodyPr/>
                    <a:lstStyle/>
                    <a:p>
                      <a:pPr algn="ctr"/>
                      <a:r>
                        <a:rPr lang="en-US" sz="1200" b="1" dirty="0">
                          <a:solidFill>
                            <a:schemeClr val="bg1"/>
                          </a:solidFill>
                        </a:rPr>
                        <a:t>People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38764479"/>
                  </a:ext>
                </a:extLst>
              </a:tr>
              <a:tr h="1803720">
                <a:tc>
                  <a:txBody>
                    <a:bodyPr/>
                    <a:lstStyle/>
                    <a:p>
                      <a:pPr algn="ctr"/>
                      <a:r>
                        <a:rPr lang="en-US" sz="1200" b="1" dirty="0">
                          <a:solidFill>
                            <a:schemeClr val="bg1"/>
                          </a:solidFill>
                        </a:rPr>
                        <a:t>Platform, Ops and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914186102"/>
                  </a:ext>
                </a:extLst>
              </a:tr>
              <a:tr h="1229567">
                <a:tc>
                  <a:txBody>
                    <a:bodyPr/>
                    <a:lstStyle/>
                    <a:p>
                      <a:pPr algn="ctr"/>
                      <a:r>
                        <a:rPr lang="en-US" sz="1200" b="1" dirty="0">
                          <a:solidFill>
                            <a:schemeClr val="bg1"/>
                          </a:solidFill>
                        </a:rPr>
                        <a:t>Migration &amp; Modernization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68070308"/>
                  </a:ext>
                </a:extLst>
              </a:tr>
              <a:tr h="1175187">
                <a:tc>
                  <a:txBody>
                    <a:bodyPr/>
                    <a:lstStyle/>
                    <a:p>
                      <a:pPr algn="ctr"/>
                      <a:r>
                        <a:rPr lang="en-US" sz="1200" b="1" dirty="0">
                          <a:solidFill>
                            <a:schemeClr val="bg1"/>
                          </a:solidFill>
                        </a:rPr>
                        <a:t>Portfolio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66FF"/>
                    </a:solidFill>
                  </a:tcPr>
                </a:tc>
                <a:extLst>
                  <a:ext uri="{0D108BD9-81ED-4DB2-BD59-A6C34878D82A}">
                    <a16:rowId xmlns:a16="http://schemas.microsoft.com/office/drawing/2014/main" val="702872097"/>
                  </a:ext>
                </a:extLst>
              </a:tr>
            </a:tbl>
          </a:graphicData>
        </a:graphic>
      </p:graphicFrame>
      <p:sp>
        <p:nvSpPr>
          <p:cNvPr id="42" name="Rounded Rectangle">
            <a:extLst>
              <a:ext uri="{FF2B5EF4-FFF2-40B4-BE49-F238E27FC236}">
                <a16:creationId xmlns:a16="http://schemas.microsoft.com/office/drawing/2014/main" id="{7796D665-680D-CE40-A6C9-2A98BA34ECE8}"/>
              </a:ext>
            </a:extLst>
          </p:cNvPr>
          <p:cNvSpPr/>
          <p:nvPr/>
        </p:nvSpPr>
        <p:spPr>
          <a:xfrm>
            <a:off x="3609892" y="3674721"/>
            <a:ext cx="1429095" cy="478285"/>
          </a:xfrm>
          <a:prstGeom prst="roundRect">
            <a:avLst>
              <a:gd name="adj" fmla="val 22203"/>
            </a:avLst>
          </a:prstGeom>
          <a:solidFill>
            <a:schemeClr val="accent6"/>
          </a:solidFill>
          <a:ln w="12700">
            <a:noFill/>
            <a:miter lim="400000"/>
          </a:ln>
        </p:spPr>
        <p:txBody>
          <a:bodyPr lIns="42863" tIns="42863" rIns="42863" bIns="42863" anchor="ctr"/>
          <a:lstStyle/>
          <a:p>
            <a:pPr algn="ctr" defTabSz="1463040">
              <a:defRPr/>
            </a:pPr>
            <a:r>
              <a:rPr lang="en-US" sz="1000" dirty="0">
                <a:solidFill>
                  <a:schemeClr val="bg1"/>
                </a:solidFill>
              </a:rPr>
              <a:t>Identify New Cloud Security Controls &amp; Requirements</a:t>
            </a:r>
          </a:p>
        </p:txBody>
      </p:sp>
      <p:sp>
        <p:nvSpPr>
          <p:cNvPr id="46" name="Rounded Rectangle">
            <a:extLst>
              <a:ext uri="{FF2B5EF4-FFF2-40B4-BE49-F238E27FC236}">
                <a16:creationId xmlns:a16="http://schemas.microsoft.com/office/drawing/2014/main" id="{02D78EB4-B30A-AE48-AF81-6866CBD91662}"/>
              </a:ext>
            </a:extLst>
          </p:cNvPr>
          <p:cNvSpPr/>
          <p:nvPr/>
        </p:nvSpPr>
        <p:spPr>
          <a:xfrm>
            <a:off x="1976457" y="4316152"/>
            <a:ext cx="1443469" cy="430887"/>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Operations Integration Assessment </a:t>
            </a:r>
          </a:p>
        </p:txBody>
      </p:sp>
      <p:sp>
        <p:nvSpPr>
          <p:cNvPr id="47" name="Rounded Rectangle">
            <a:extLst>
              <a:ext uri="{FF2B5EF4-FFF2-40B4-BE49-F238E27FC236}">
                <a16:creationId xmlns:a16="http://schemas.microsoft.com/office/drawing/2014/main" id="{FD516C0C-6A53-484E-94D1-67CC8EC0243E}"/>
              </a:ext>
            </a:extLst>
          </p:cNvPr>
          <p:cNvSpPr/>
          <p:nvPr/>
        </p:nvSpPr>
        <p:spPr>
          <a:xfrm>
            <a:off x="5249569" y="4311536"/>
            <a:ext cx="1454672" cy="453021"/>
          </a:xfrm>
          <a:prstGeom prst="roundRect">
            <a:avLst>
              <a:gd name="adj" fmla="val 22203"/>
            </a:avLst>
          </a:prstGeom>
          <a:solidFill>
            <a:schemeClr val="accent6"/>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rPr>
              <a:t>Assess Native cloud and 3</a:t>
            </a:r>
            <a:r>
              <a:rPr lang="en-US" sz="1000" baseline="30000" dirty="0">
                <a:solidFill>
                  <a:schemeClr val="bg1"/>
                </a:solidFill>
              </a:rPr>
              <a:t>rd</a:t>
            </a:r>
            <a:r>
              <a:rPr lang="en-US" sz="1000" dirty="0">
                <a:solidFill>
                  <a:schemeClr val="bg1"/>
                </a:solidFill>
              </a:rPr>
              <a:t> Party Tools</a:t>
            </a:r>
          </a:p>
        </p:txBody>
      </p:sp>
      <p:sp>
        <p:nvSpPr>
          <p:cNvPr id="48" name="Rounded Rectangle">
            <a:extLst>
              <a:ext uri="{FF2B5EF4-FFF2-40B4-BE49-F238E27FC236}">
                <a16:creationId xmlns:a16="http://schemas.microsoft.com/office/drawing/2014/main" id="{BC1EF961-265C-2343-B57F-78FD80EF37FC}"/>
              </a:ext>
            </a:extLst>
          </p:cNvPr>
          <p:cNvSpPr/>
          <p:nvPr/>
        </p:nvSpPr>
        <p:spPr>
          <a:xfrm>
            <a:off x="1976457" y="4894731"/>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Determine App Candidates for Party</a:t>
            </a:r>
            <a:endParaRPr sz="1000" kern="1200" dirty="0">
              <a:solidFill>
                <a:schemeClr val="bg1"/>
              </a:solidFill>
              <a:sym typeface="Helvetica Neue Medium"/>
            </a:endParaRPr>
          </a:p>
        </p:txBody>
      </p:sp>
      <p:sp>
        <p:nvSpPr>
          <p:cNvPr id="50" name="Rounded Rectangle">
            <a:extLst>
              <a:ext uri="{FF2B5EF4-FFF2-40B4-BE49-F238E27FC236}">
                <a16:creationId xmlns:a16="http://schemas.microsoft.com/office/drawing/2014/main" id="{8CBBDEC9-C45C-0142-B69E-FD92A64F5D74}"/>
              </a:ext>
            </a:extLst>
          </p:cNvPr>
          <p:cNvSpPr/>
          <p:nvPr/>
        </p:nvSpPr>
        <p:spPr>
          <a:xfrm>
            <a:off x="3607371" y="5518177"/>
            <a:ext cx="1461684" cy="453021"/>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Map Dependencies, SMEs and Migration Types</a:t>
            </a:r>
            <a:endParaRPr sz="1000" kern="1200" dirty="0">
              <a:solidFill>
                <a:schemeClr val="bg1"/>
              </a:solidFill>
              <a:sym typeface="Helvetica Neue Medium"/>
            </a:endParaRPr>
          </a:p>
        </p:txBody>
      </p:sp>
      <p:sp>
        <p:nvSpPr>
          <p:cNvPr id="52" name="Rounded Rectangle">
            <a:extLst>
              <a:ext uri="{FF2B5EF4-FFF2-40B4-BE49-F238E27FC236}">
                <a16:creationId xmlns:a16="http://schemas.microsoft.com/office/drawing/2014/main" id="{0DAF4D6B-3081-CB46-A735-D1DEC4017BEE}"/>
              </a:ext>
            </a:extLst>
          </p:cNvPr>
          <p:cNvSpPr/>
          <p:nvPr/>
        </p:nvSpPr>
        <p:spPr>
          <a:xfrm>
            <a:off x="5230313" y="4917244"/>
            <a:ext cx="1480377"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Document Dependencies and Cloud Design</a:t>
            </a:r>
            <a:endParaRPr sz="1000" kern="1200" dirty="0">
              <a:solidFill>
                <a:schemeClr val="bg1"/>
              </a:solidFill>
              <a:sym typeface="Helvetica Neue Medium"/>
            </a:endParaRPr>
          </a:p>
        </p:txBody>
      </p:sp>
      <p:sp>
        <p:nvSpPr>
          <p:cNvPr id="53" name="Rounded Rectangle">
            <a:extLst>
              <a:ext uri="{FF2B5EF4-FFF2-40B4-BE49-F238E27FC236}">
                <a16:creationId xmlns:a16="http://schemas.microsoft.com/office/drawing/2014/main" id="{5CC954AB-DDB6-684B-AF9A-5D6F1E21A30E}"/>
              </a:ext>
            </a:extLst>
          </p:cNvPr>
          <p:cNvSpPr/>
          <p:nvPr/>
        </p:nvSpPr>
        <p:spPr>
          <a:xfrm>
            <a:off x="2957393" y="6136388"/>
            <a:ext cx="1461684"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Install an automated discovery tool</a:t>
            </a:r>
            <a:endParaRPr sz="1000" kern="1200" dirty="0">
              <a:solidFill>
                <a:schemeClr val="bg1"/>
              </a:solidFill>
              <a:latin typeface="+mn-lt"/>
              <a:ea typeface="+mn-ea"/>
              <a:cs typeface="+mn-cs"/>
              <a:sym typeface="Helvetica Neue Medium"/>
            </a:endParaRPr>
          </a:p>
        </p:txBody>
      </p:sp>
      <p:sp>
        <p:nvSpPr>
          <p:cNvPr id="54" name="Rounded Rectangle">
            <a:extLst>
              <a:ext uri="{FF2B5EF4-FFF2-40B4-BE49-F238E27FC236}">
                <a16:creationId xmlns:a16="http://schemas.microsoft.com/office/drawing/2014/main" id="{B2010CFE-D0BF-A942-ABBF-14B7C696B9B9}"/>
              </a:ext>
            </a:extLst>
          </p:cNvPr>
          <p:cNvSpPr/>
          <p:nvPr/>
        </p:nvSpPr>
        <p:spPr>
          <a:xfrm>
            <a:off x="1957200" y="6698439"/>
            <a:ext cx="4745286" cy="453020"/>
          </a:xfrm>
          <a:prstGeom prst="roundRect">
            <a:avLst>
              <a:gd name="adj" fmla="val 22203"/>
            </a:avLst>
          </a:prstGeom>
          <a:solidFill>
            <a:srgbClr val="CC66FF"/>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b="1" dirty="0">
                <a:solidFill>
                  <a:schemeClr val="bg1"/>
                </a:solidFill>
                <a:sym typeface="Helvetica Neue Medium"/>
              </a:rPr>
              <a:t>Rapid Migration Business Case</a:t>
            </a:r>
            <a:endParaRPr sz="1000" kern="1200" dirty="0">
              <a:solidFill>
                <a:schemeClr val="bg1"/>
              </a:solidFill>
              <a:sym typeface="Helvetica Neue Medium"/>
            </a:endParaRPr>
          </a:p>
        </p:txBody>
      </p:sp>
      <p:sp>
        <p:nvSpPr>
          <p:cNvPr id="55" name="Rounded Rectangle">
            <a:extLst>
              <a:ext uri="{FF2B5EF4-FFF2-40B4-BE49-F238E27FC236}">
                <a16:creationId xmlns:a16="http://schemas.microsoft.com/office/drawing/2014/main" id="{328D2ED2-CB7D-914B-8EFA-CA8343616806}"/>
              </a:ext>
            </a:extLst>
          </p:cNvPr>
          <p:cNvSpPr/>
          <p:nvPr/>
        </p:nvSpPr>
        <p:spPr>
          <a:xfrm>
            <a:off x="3607371" y="4912226"/>
            <a:ext cx="1461684" cy="453020"/>
          </a:xfrm>
          <a:prstGeom prst="roundRect">
            <a:avLst>
              <a:gd name="adj" fmla="val 22203"/>
            </a:avLst>
          </a:prstGeom>
          <a:solidFill>
            <a:schemeClr val="accent5">
              <a:lumMod val="20000"/>
              <a:lumOff val="8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kern="1200" dirty="0">
                <a:solidFill>
                  <a:schemeClr val="bg1"/>
                </a:solidFill>
                <a:sym typeface="Helvetica Neue Medium"/>
              </a:rPr>
              <a:t>Identify Pilot Apps</a:t>
            </a:r>
            <a:endParaRPr sz="1000" kern="1200" dirty="0">
              <a:solidFill>
                <a:schemeClr val="bg1"/>
              </a:solidFill>
              <a:sym typeface="Helvetica Neue Medium"/>
            </a:endParaRPr>
          </a:p>
        </p:txBody>
      </p:sp>
      <p:sp>
        <p:nvSpPr>
          <p:cNvPr id="56" name="Rounded Rectangle">
            <a:extLst>
              <a:ext uri="{FF2B5EF4-FFF2-40B4-BE49-F238E27FC236}">
                <a16:creationId xmlns:a16="http://schemas.microsoft.com/office/drawing/2014/main" id="{721752FD-017B-8241-9532-1CF6DCB80489}"/>
              </a:ext>
            </a:extLst>
          </p:cNvPr>
          <p:cNvSpPr/>
          <p:nvPr/>
        </p:nvSpPr>
        <p:spPr>
          <a:xfrm>
            <a:off x="3628502" y="4291350"/>
            <a:ext cx="1410485" cy="446773"/>
          </a:xfrm>
          <a:prstGeom prst="roundRect">
            <a:avLst>
              <a:gd name="adj" fmla="val 22203"/>
            </a:avLst>
          </a:prstGeom>
          <a:solidFill>
            <a:schemeClr val="accent6"/>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000" dirty="0">
                <a:solidFill>
                  <a:schemeClr val="bg1"/>
                </a:solidFill>
                <a:sym typeface="Helvetica Neue Medium"/>
              </a:rPr>
              <a:t>Evaluate AWS AMS</a:t>
            </a:r>
            <a:endParaRPr sz="1000" kern="1200" dirty="0">
              <a:solidFill>
                <a:schemeClr val="bg1"/>
              </a:solidFill>
              <a:latin typeface="+mn-lt"/>
              <a:ea typeface="+mn-ea"/>
              <a:cs typeface="+mn-cs"/>
              <a:sym typeface="Helvetica Neue Medium"/>
            </a:endParaRPr>
          </a:p>
        </p:txBody>
      </p:sp>
    </p:spTree>
    <p:extLst>
      <p:ext uri="{BB962C8B-B14F-4D97-AF65-F5344CB8AC3E}">
        <p14:creationId xmlns:p14="http://schemas.microsoft.com/office/powerpoint/2010/main" val="31965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2366" y="194055"/>
            <a:ext cx="12593638" cy="871538"/>
          </a:xfrm>
        </p:spPr>
        <p:txBody>
          <a:bodyPr/>
          <a:lstStyle/>
          <a:p>
            <a:r>
              <a:rPr lang="en-US" sz="3600" dirty="0"/>
              <a:t>Agenda</a:t>
            </a:r>
          </a:p>
        </p:txBody>
      </p:sp>
      <p:grpSp>
        <p:nvGrpSpPr>
          <p:cNvPr id="25" name="Group 24">
            <a:extLst>
              <a:ext uri="{FF2B5EF4-FFF2-40B4-BE49-F238E27FC236}">
                <a16:creationId xmlns:a16="http://schemas.microsoft.com/office/drawing/2014/main" id="{706A9A41-CDF6-A749-8861-01454ACEF997}"/>
              </a:ext>
            </a:extLst>
          </p:cNvPr>
          <p:cNvGrpSpPr>
            <a:grpSpLocks noChangeAspect="1"/>
          </p:cNvGrpSpPr>
          <p:nvPr/>
        </p:nvGrpSpPr>
        <p:grpSpPr>
          <a:xfrm>
            <a:off x="10381037" y="2248843"/>
            <a:ext cx="1337461" cy="1737360"/>
            <a:chOff x="-580230" y="3214241"/>
            <a:chExt cx="379337" cy="492759"/>
          </a:xfrm>
        </p:grpSpPr>
        <p:sp>
          <p:nvSpPr>
            <p:cNvPr id="26" name="Freeform: Shape 19">
              <a:extLst>
                <a:ext uri="{FF2B5EF4-FFF2-40B4-BE49-F238E27FC236}">
                  <a16:creationId xmlns:a16="http://schemas.microsoft.com/office/drawing/2014/main" id="{6C62EA36-3FAC-1843-9288-F771BF81070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6864B4D9-A1BA-C345-B65D-DC255B48B076}"/>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8E42D8E7-8272-7841-805F-2128C5B4AFC7}"/>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78A46B40-07B8-614C-8345-0ADD2C7488E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F8E9002D-3692-7147-A901-01EE541C954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9421B243-86EC-0249-88E4-27B2AECCD469}"/>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51384143-CA20-BA4A-9E7E-0D41CCFE89B0}"/>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B363B174-6CAD-0E45-86A5-F8E9F9963893}"/>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93EEC81F-8D7B-7345-BDFE-E8A3CF429CC7}"/>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1"/>
              </a:solidFill>
              <a:prstDash val="solid"/>
              <a:round/>
            </a:ln>
          </p:spPr>
          <p:txBody>
            <a:bodyPr rtlCol="0" anchor="ctr"/>
            <a:lstStyle/>
            <a:p>
              <a:endParaRPr lang="en-US" dirty="0"/>
            </a:p>
          </p:txBody>
        </p:sp>
        <p:sp>
          <p:nvSpPr>
            <p:cNvPr id="55" name="Freeform: Shape 28">
              <a:extLst>
                <a:ext uri="{FF2B5EF4-FFF2-40B4-BE49-F238E27FC236}">
                  <a16:creationId xmlns:a16="http://schemas.microsoft.com/office/drawing/2014/main" id="{848D053C-28B9-124A-A4FB-AEB9221FB372}"/>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endParaRPr lang="en-US" dirty="0"/>
            </a:p>
          </p:txBody>
        </p:sp>
        <p:sp>
          <p:nvSpPr>
            <p:cNvPr id="56" name="Freeform: Shape 29">
              <a:extLst>
                <a:ext uri="{FF2B5EF4-FFF2-40B4-BE49-F238E27FC236}">
                  <a16:creationId xmlns:a16="http://schemas.microsoft.com/office/drawing/2014/main" id="{8B7943E6-D71A-BC40-96DA-72CAEEB51ABD}"/>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57" name="Freeform: Shape 30">
              <a:extLst>
                <a:ext uri="{FF2B5EF4-FFF2-40B4-BE49-F238E27FC236}">
                  <a16:creationId xmlns:a16="http://schemas.microsoft.com/office/drawing/2014/main" id="{F46ACDD2-01B2-0F43-9AF2-1A6034418DF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8" name="Freeform: Shape 31">
              <a:extLst>
                <a:ext uri="{FF2B5EF4-FFF2-40B4-BE49-F238E27FC236}">
                  <a16:creationId xmlns:a16="http://schemas.microsoft.com/office/drawing/2014/main" id="{5554D3A4-F794-104B-BFFB-418B1BF40BE7}"/>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59" name="Freeform: Shape 35">
              <a:extLst>
                <a:ext uri="{FF2B5EF4-FFF2-40B4-BE49-F238E27FC236}">
                  <a16:creationId xmlns:a16="http://schemas.microsoft.com/office/drawing/2014/main" id="{76D72AD3-4C97-5C42-96A5-18762444B8DD}"/>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0" name="Freeform: Shape 36">
              <a:extLst>
                <a:ext uri="{FF2B5EF4-FFF2-40B4-BE49-F238E27FC236}">
                  <a16:creationId xmlns:a16="http://schemas.microsoft.com/office/drawing/2014/main" id="{01EA43BE-33C5-2242-AE0A-2DFB44003E32}"/>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endParaRPr lang="en-US" dirty="0"/>
            </a:p>
          </p:txBody>
        </p:sp>
        <p:sp>
          <p:nvSpPr>
            <p:cNvPr id="61" name="Freeform: Shape 37">
              <a:extLst>
                <a:ext uri="{FF2B5EF4-FFF2-40B4-BE49-F238E27FC236}">
                  <a16:creationId xmlns:a16="http://schemas.microsoft.com/office/drawing/2014/main" id="{AA8D8305-0E4B-634B-AC14-1C73D82AC64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endParaRPr lang="en-US" dirty="0"/>
            </a:p>
          </p:txBody>
        </p:sp>
        <p:sp>
          <p:nvSpPr>
            <p:cNvPr id="62" name="Freeform: Shape 38">
              <a:extLst>
                <a:ext uri="{FF2B5EF4-FFF2-40B4-BE49-F238E27FC236}">
                  <a16:creationId xmlns:a16="http://schemas.microsoft.com/office/drawing/2014/main" id="{C56AE214-26DA-5E4A-AFAC-5BD23E393726}"/>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3" name="Freeform: Shape 39">
              <a:extLst>
                <a:ext uri="{FF2B5EF4-FFF2-40B4-BE49-F238E27FC236}">
                  <a16:creationId xmlns:a16="http://schemas.microsoft.com/office/drawing/2014/main" id="{0D6A4E68-71FB-4A48-86F9-2C0844C332C8}"/>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endParaRPr lang="en-US" dirty="0"/>
            </a:p>
          </p:txBody>
        </p:sp>
        <p:sp>
          <p:nvSpPr>
            <p:cNvPr id="64" name="Freeform: Shape 40">
              <a:extLst>
                <a:ext uri="{FF2B5EF4-FFF2-40B4-BE49-F238E27FC236}">
                  <a16:creationId xmlns:a16="http://schemas.microsoft.com/office/drawing/2014/main" id="{F3B5E999-D4EC-F645-9593-0050887CA009}"/>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endParaRPr lang="en-US" dirty="0"/>
            </a:p>
          </p:txBody>
        </p:sp>
        <p:sp>
          <p:nvSpPr>
            <p:cNvPr id="65" name="Freeform: Shape 41">
              <a:extLst>
                <a:ext uri="{FF2B5EF4-FFF2-40B4-BE49-F238E27FC236}">
                  <a16:creationId xmlns:a16="http://schemas.microsoft.com/office/drawing/2014/main" id="{2F74A31D-B2FA-BF41-8496-8492D79A945B}"/>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endParaRPr lang="en-US" dirty="0"/>
            </a:p>
          </p:txBody>
        </p:sp>
      </p:grpSp>
      <p:sp>
        <p:nvSpPr>
          <p:cNvPr id="35" name="Text Placeholder 3">
            <a:extLst>
              <a:ext uri="{FF2B5EF4-FFF2-40B4-BE49-F238E27FC236}">
                <a16:creationId xmlns:a16="http://schemas.microsoft.com/office/drawing/2014/main" id="{1CC475A6-CFD5-3543-920D-77CA311C4168}"/>
              </a:ext>
            </a:extLst>
          </p:cNvPr>
          <p:cNvSpPr txBox="1">
            <a:spLocks/>
          </p:cNvSpPr>
          <p:nvPr/>
        </p:nvSpPr>
        <p:spPr>
          <a:xfrm>
            <a:off x="572366" y="1442235"/>
            <a:ext cx="6400800" cy="288141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2000" dirty="0"/>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MRA results</a:t>
            </a:r>
          </a:p>
          <a:p>
            <a:pPr marL="457200" indent="-457200">
              <a:buFontTx/>
              <a:buAutoNum type="arabicParenR"/>
            </a:pPr>
            <a:endParaRPr lang="en-US"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latin typeface="Amazon Ember" panose="020B0603020204020204" pitchFamily="34" charset="0"/>
                <a:ea typeface="Amazon Ember" panose="020B0603020204020204" pitchFamily="34" charset="0"/>
                <a:cs typeface="Amazon Ember" panose="020B0603020204020204" pitchFamily="34" charset="0"/>
              </a:rPr>
              <a:t>Actions to Accelerate Momentum</a:t>
            </a:r>
          </a:p>
          <a:p>
            <a:pPr marL="457200" indent="-457200">
              <a:buFontTx/>
              <a:buAutoNum type="arabicParen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Tx/>
              <a:buAutoNum type="arabicParenR"/>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Mobilize your Organization</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01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200"/>
                                  </p:stCondLst>
                                  <p:childTnLst>
                                    <p:animMotion origin="layout" path="M 3.22917E-6 3.64198E-6 L 3.22917E-6 0.01504 " pathEditMode="relative" rAng="0" ptsTypes="AA">
                                      <p:cBhvr>
                                        <p:cTn id="9" dur="500" spd="-100000" fill="hold"/>
                                        <p:tgtEl>
                                          <p:spTgt spid="25"/>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0E35-6F55-2E4A-8D33-E1B1F869603A}"/>
              </a:ext>
            </a:extLst>
          </p:cNvPr>
          <p:cNvSpPr>
            <a:spLocks noGrp="1"/>
          </p:cNvSpPr>
          <p:nvPr>
            <p:ph type="title" idx="4294967295"/>
          </p:nvPr>
        </p:nvSpPr>
        <p:spPr>
          <a:xfrm>
            <a:off x="317085" y="183876"/>
            <a:ext cx="13982700" cy="1081088"/>
          </a:xfrm>
        </p:spPr>
        <p:txBody>
          <a:bodyPr/>
          <a:lstStyle/>
          <a:p>
            <a:r>
              <a:rPr lang="en-US" dirty="0"/>
              <a:t>Mobilize Overview</a:t>
            </a:r>
          </a:p>
        </p:txBody>
      </p:sp>
      <p:cxnSp>
        <p:nvCxnSpPr>
          <p:cNvPr id="8" name="Straight Connector 7">
            <a:extLst>
              <a:ext uri="{FF2B5EF4-FFF2-40B4-BE49-F238E27FC236}">
                <a16:creationId xmlns:a16="http://schemas.microsoft.com/office/drawing/2014/main" id="{F4D61190-C814-7346-BB19-B15F8651D3FE}"/>
              </a:ext>
            </a:extLst>
          </p:cNvPr>
          <p:cNvCxnSpPr>
            <a:cxnSpLocks/>
          </p:cNvCxnSpPr>
          <p:nvPr/>
        </p:nvCxnSpPr>
        <p:spPr>
          <a:xfrm>
            <a:off x="214489" y="1864628"/>
            <a:ext cx="3571982"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55AA6A06-F085-CD4E-B82E-2422BF611E14}"/>
              </a:ext>
            </a:extLst>
          </p:cNvPr>
          <p:cNvGraphicFramePr>
            <a:graphicFrameLocks noGrp="1"/>
          </p:cNvGraphicFramePr>
          <p:nvPr/>
        </p:nvGraphicFramePr>
        <p:xfrm>
          <a:off x="4195829" y="2501438"/>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Mig.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Skills</a:t>
                      </a:r>
                      <a:r>
                        <a:rPr lang="en-US" sz="1300" b="0" baseline="0" dirty="0">
                          <a:solidFill>
                            <a:schemeClr val="tx2"/>
                          </a:solidFill>
                          <a:latin typeface="Amazon Ember" panose="02000000000000000000" pitchFamily="2" charset="0"/>
                          <a:ea typeface="Amazon Ember" panose="02000000000000000000" pitchFamily="2" charset="0"/>
                        </a:rPr>
                        <a:t>/center</a:t>
                      </a:r>
                      <a:br>
                        <a:rPr lang="en-US" sz="1300" b="0" baseline="0" dirty="0">
                          <a:solidFill>
                            <a:schemeClr val="tx2"/>
                          </a:solidFill>
                          <a:latin typeface="Amazon Ember" panose="02000000000000000000" pitchFamily="2" charset="0"/>
                          <a:ea typeface="Amazon Ember" panose="02000000000000000000" pitchFamily="2" charset="0"/>
                        </a:rPr>
                      </a:br>
                      <a:r>
                        <a:rPr lang="en-US" sz="1300" b="0" baseline="0" dirty="0">
                          <a:solidFill>
                            <a:schemeClr val="tx2"/>
                          </a:solidFill>
                          <a:latin typeface="Amazon Ember" panose="02000000000000000000" pitchFamily="2" charset="0"/>
                          <a:ea typeface="Amazon Ember" panose="02000000000000000000" pitchFamily="2" charset="0"/>
                        </a:rPr>
                        <a:t>of excellence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 name="Group 9">
            <a:extLst>
              <a:ext uri="{FF2B5EF4-FFF2-40B4-BE49-F238E27FC236}">
                <a16:creationId xmlns:a16="http://schemas.microsoft.com/office/drawing/2014/main" id="{F3DDF95A-19E2-FC49-8569-C4517A9F9579}"/>
              </a:ext>
            </a:extLst>
          </p:cNvPr>
          <p:cNvGrpSpPr/>
          <p:nvPr/>
        </p:nvGrpSpPr>
        <p:grpSpPr>
          <a:xfrm>
            <a:off x="4516592" y="4365312"/>
            <a:ext cx="658681" cy="658678"/>
            <a:chOff x="11738104" y="3067017"/>
            <a:chExt cx="560418" cy="560417"/>
          </a:xfrm>
        </p:grpSpPr>
        <p:grpSp>
          <p:nvGrpSpPr>
            <p:cNvPr id="11" name="Graphic 194">
              <a:extLst>
                <a:ext uri="{FF2B5EF4-FFF2-40B4-BE49-F238E27FC236}">
                  <a16:creationId xmlns:a16="http://schemas.microsoft.com/office/drawing/2014/main" id="{8E43A628-0E3F-D945-9071-D38E651F52A9}"/>
                </a:ext>
              </a:extLst>
            </p:cNvPr>
            <p:cNvGrpSpPr/>
            <p:nvPr/>
          </p:nvGrpSpPr>
          <p:grpSpPr>
            <a:xfrm>
              <a:off x="11906957" y="3256020"/>
              <a:ext cx="222713" cy="242691"/>
              <a:chOff x="8395794" y="4567573"/>
              <a:chExt cx="218854" cy="238486"/>
            </a:xfrm>
          </p:grpSpPr>
          <p:sp>
            <p:nvSpPr>
              <p:cNvPr id="13" name="Freeform: Shape 903">
                <a:extLst>
                  <a:ext uri="{FF2B5EF4-FFF2-40B4-BE49-F238E27FC236}">
                    <a16:creationId xmlns:a16="http://schemas.microsoft.com/office/drawing/2014/main" id="{F31CF5B5-3BEF-3B49-9FFD-838B5F60C1A3}"/>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5" name="Freeform: Shape 904">
                <a:extLst>
                  <a:ext uri="{FF2B5EF4-FFF2-40B4-BE49-F238E27FC236}">
                    <a16:creationId xmlns:a16="http://schemas.microsoft.com/office/drawing/2014/main" id="{3F92A968-DD8D-C04A-9FA1-0C933393E33E}"/>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sp>
          <p:nvSpPr>
            <p:cNvPr id="12" name="Freeform: Shape 902">
              <a:extLst>
                <a:ext uri="{FF2B5EF4-FFF2-40B4-BE49-F238E27FC236}">
                  <a16:creationId xmlns:a16="http://schemas.microsoft.com/office/drawing/2014/main" id="{4B0468F8-1D5D-5B40-A525-101DD6E485CC}"/>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504">
                <a:defRPr/>
              </a:pPr>
              <a:endParaRPr lang="en-US" sz="1800" dirty="0">
                <a:solidFill>
                  <a:srgbClr val="FFFFFF"/>
                </a:solidFill>
              </a:endParaRPr>
            </a:p>
          </p:txBody>
        </p:sp>
      </p:grpSp>
      <p:grpSp>
        <p:nvGrpSpPr>
          <p:cNvPr id="16" name="Group 15">
            <a:extLst>
              <a:ext uri="{FF2B5EF4-FFF2-40B4-BE49-F238E27FC236}">
                <a16:creationId xmlns:a16="http://schemas.microsoft.com/office/drawing/2014/main" id="{F37389D1-E0EA-AC48-A335-0A22723C7E68}"/>
              </a:ext>
            </a:extLst>
          </p:cNvPr>
          <p:cNvGrpSpPr/>
          <p:nvPr/>
        </p:nvGrpSpPr>
        <p:grpSpPr>
          <a:xfrm>
            <a:off x="7268686" y="4321189"/>
            <a:ext cx="727543" cy="746924"/>
            <a:chOff x="11775652" y="4756665"/>
            <a:chExt cx="483729" cy="496615"/>
          </a:xfrm>
        </p:grpSpPr>
        <p:grpSp>
          <p:nvGrpSpPr>
            <p:cNvPr id="17" name="Graphic 268">
              <a:extLst>
                <a:ext uri="{FF2B5EF4-FFF2-40B4-BE49-F238E27FC236}">
                  <a16:creationId xmlns:a16="http://schemas.microsoft.com/office/drawing/2014/main" id="{DE105DB2-4FBA-444C-B5C2-CEF58D90E64B}"/>
                </a:ext>
              </a:extLst>
            </p:cNvPr>
            <p:cNvGrpSpPr/>
            <p:nvPr/>
          </p:nvGrpSpPr>
          <p:grpSpPr>
            <a:xfrm>
              <a:off x="11775652" y="4756665"/>
              <a:ext cx="483729" cy="496615"/>
              <a:chOff x="4562059" y="6255271"/>
              <a:chExt cx="483729" cy="496616"/>
            </a:xfrm>
          </p:grpSpPr>
          <p:sp>
            <p:nvSpPr>
              <p:cNvPr id="21" name="Freeform: Shape 910">
                <a:extLst>
                  <a:ext uri="{FF2B5EF4-FFF2-40B4-BE49-F238E27FC236}">
                    <a16:creationId xmlns:a16="http://schemas.microsoft.com/office/drawing/2014/main" id="{FD4914C3-AA6A-6A45-A928-3CDE00BCFFC4}"/>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2" name="Freeform: Shape 911">
                <a:extLst>
                  <a:ext uri="{FF2B5EF4-FFF2-40B4-BE49-F238E27FC236}">
                    <a16:creationId xmlns:a16="http://schemas.microsoft.com/office/drawing/2014/main" id="{3A2EA29F-ED1F-7145-80DA-294BD8951BF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3" name="Freeform: Shape 912">
                <a:extLst>
                  <a:ext uri="{FF2B5EF4-FFF2-40B4-BE49-F238E27FC236}">
                    <a16:creationId xmlns:a16="http://schemas.microsoft.com/office/drawing/2014/main" id="{F8340661-AD75-8E44-8396-6F11AEBA092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4" name="Freeform: Shape 913">
                <a:extLst>
                  <a:ext uri="{FF2B5EF4-FFF2-40B4-BE49-F238E27FC236}">
                    <a16:creationId xmlns:a16="http://schemas.microsoft.com/office/drawing/2014/main" id="{595941E0-4C5B-BA4E-A720-F47C4B373BBD}"/>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sp>
            <p:nvSpPr>
              <p:cNvPr id="25" name="Freeform: Shape 914">
                <a:extLst>
                  <a:ext uri="{FF2B5EF4-FFF2-40B4-BE49-F238E27FC236}">
                    <a16:creationId xmlns:a16="http://schemas.microsoft.com/office/drawing/2014/main" id="{8C4CC72E-0A14-BE49-911F-4045DC344BC9}"/>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6" name="Freeform: Shape 915">
                <a:extLst>
                  <a:ext uri="{FF2B5EF4-FFF2-40B4-BE49-F238E27FC236}">
                    <a16:creationId xmlns:a16="http://schemas.microsoft.com/office/drawing/2014/main" id="{97743522-3FA7-1841-A375-A10AA8854E1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7" name="Freeform: Shape 916">
                <a:extLst>
                  <a:ext uri="{FF2B5EF4-FFF2-40B4-BE49-F238E27FC236}">
                    <a16:creationId xmlns:a16="http://schemas.microsoft.com/office/drawing/2014/main" id="{82D452D3-AAA6-2443-8CF6-C005DC89172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8" name="Freeform: Shape 917">
                <a:extLst>
                  <a:ext uri="{FF2B5EF4-FFF2-40B4-BE49-F238E27FC236}">
                    <a16:creationId xmlns:a16="http://schemas.microsoft.com/office/drawing/2014/main" id="{E1172168-48A5-A242-933D-78F9A47DBDF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dirty="0">
                  <a:solidFill>
                    <a:srgbClr val="FFFFFF"/>
                  </a:solidFill>
                </a:endParaRPr>
              </a:p>
            </p:txBody>
          </p:sp>
        </p:grpSp>
        <p:grpSp>
          <p:nvGrpSpPr>
            <p:cNvPr id="18" name="Graphic 244">
              <a:extLst>
                <a:ext uri="{FF2B5EF4-FFF2-40B4-BE49-F238E27FC236}">
                  <a16:creationId xmlns:a16="http://schemas.microsoft.com/office/drawing/2014/main" id="{64960DD2-698A-4644-9B64-FEFA087FE805}"/>
                </a:ext>
              </a:extLst>
            </p:cNvPr>
            <p:cNvGrpSpPr/>
            <p:nvPr/>
          </p:nvGrpSpPr>
          <p:grpSpPr>
            <a:xfrm>
              <a:off x="11885192" y="4863122"/>
              <a:ext cx="274189" cy="274189"/>
              <a:chOff x="7761796" y="567771"/>
              <a:chExt cx="164141" cy="164141"/>
            </a:xfrm>
          </p:grpSpPr>
          <p:sp>
            <p:nvSpPr>
              <p:cNvPr id="19" name="Freeform: Shape 908">
                <a:extLst>
                  <a:ext uri="{FF2B5EF4-FFF2-40B4-BE49-F238E27FC236}">
                    <a16:creationId xmlns:a16="http://schemas.microsoft.com/office/drawing/2014/main" id="{6613875A-A9B4-8C4A-A511-4FAED8664EF3}"/>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20" name="Freeform: Shape 909">
                <a:extLst>
                  <a:ext uri="{FF2B5EF4-FFF2-40B4-BE49-F238E27FC236}">
                    <a16:creationId xmlns:a16="http://schemas.microsoft.com/office/drawing/2014/main" id="{15279F7A-847D-F148-84CD-CD6C903B43DF}"/>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grpSp>
        <p:nvGrpSpPr>
          <p:cNvPr id="29" name="Graphic 326">
            <a:extLst>
              <a:ext uri="{FF2B5EF4-FFF2-40B4-BE49-F238E27FC236}">
                <a16:creationId xmlns:a16="http://schemas.microsoft.com/office/drawing/2014/main" id="{70130461-1603-A043-9259-848D43364ACA}"/>
              </a:ext>
            </a:extLst>
          </p:cNvPr>
          <p:cNvGrpSpPr/>
          <p:nvPr/>
        </p:nvGrpSpPr>
        <p:grpSpPr>
          <a:xfrm>
            <a:off x="8673500" y="2793992"/>
            <a:ext cx="795933" cy="582821"/>
            <a:chOff x="2187719" y="6922499"/>
            <a:chExt cx="567729" cy="413244"/>
          </a:xfrm>
        </p:grpSpPr>
        <p:sp>
          <p:nvSpPr>
            <p:cNvPr id="30" name="Freeform: Shape 919">
              <a:extLst>
                <a:ext uri="{FF2B5EF4-FFF2-40B4-BE49-F238E27FC236}">
                  <a16:creationId xmlns:a16="http://schemas.microsoft.com/office/drawing/2014/main" id="{04C75FB8-2099-744C-A236-62D2A35B0C4D}"/>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1" name="Freeform: Shape 920">
              <a:extLst>
                <a:ext uri="{FF2B5EF4-FFF2-40B4-BE49-F238E27FC236}">
                  <a16:creationId xmlns:a16="http://schemas.microsoft.com/office/drawing/2014/main" id="{C2514FA1-0861-EC4A-86D2-D298AB46A7E6}"/>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2" name="Freeform: Shape 921">
              <a:extLst>
                <a:ext uri="{FF2B5EF4-FFF2-40B4-BE49-F238E27FC236}">
                  <a16:creationId xmlns:a16="http://schemas.microsoft.com/office/drawing/2014/main" id="{F8A3B94D-4022-6749-8A3C-2FEA40825726}"/>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3" name="Freeform: Shape 922">
              <a:extLst>
                <a:ext uri="{FF2B5EF4-FFF2-40B4-BE49-F238E27FC236}">
                  <a16:creationId xmlns:a16="http://schemas.microsoft.com/office/drawing/2014/main" id="{810770AF-C7B1-3B41-B963-3BF9058D40A5}"/>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4" name="Freeform: Shape 923">
              <a:extLst>
                <a:ext uri="{FF2B5EF4-FFF2-40B4-BE49-F238E27FC236}">
                  <a16:creationId xmlns:a16="http://schemas.microsoft.com/office/drawing/2014/main" id="{2234604E-F881-C345-B650-8D35E2D60AF0}"/>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5" name="Freeform: Shape 924">
              <a:extLst>
                <a:ext uri="{FF2B5EF4-FFF2-40B4-BE49-F238E27FC236}">
                  <a16:creationId xmlns:a16="http://schemas.microsoft.com/office/drawing/2014/main" id="{C568FA47-28DE-BF47-96B8-76FBF582ED7D}"/>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6" name="Freeform: Shape 925">
              <a:extLst>
                <a:ext uri="{FF2B5EF4-FFF2-40B4-BE49-F238E27FC236}">
                  <a16:creationId xmlns:a16="http://schemas.microsoft.com/office/drawing/2014/main" id="{F843BF5D-509B-0B43-BFC6-BC1000F57153}"/>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7" name="Freeform: Shape 926">
              <a:extLst>
                <a:ext uri="{FF2B5EF4-FFF2-40B4-BE49-F238E27FC236}">
                  <a16:creationId xmlns:a16="http://schemas.microsoft.com/office/drawing/2014/main" id="{41273F2A-7601-AF4F-A2F6-DCBB1F24A317}"/>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8" name="Freeform: Shape 927">
              <a:extLst>
                <a:ext uri="{FF2B5EF4-FFF2-40B4-BE49-F238E27FC236}">
                  <a16:creationId xmlns:a16="http://schemas.microsoft.com/office/drawing/2014/main" id="{C98E37A5-F689-AF4B-B591-B0BD39631BE1}"/>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39" name="Freeform: Shape 928">
              <a:extLst>
                <a:ext uri="{FF2B5EF4-FFF2-40B4-BE49-F238E27FC236}">
                  <a16:creationId xmlns:a16="http://schemas.microsoft.com/office/drawing/2014/main" id="{2EA6323C-81E3-144F-853E-FD8537BADCFF}"/>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0" name="Freeform: Shape 929">
              <a:extLst>
                <a:ext uri="{FF2B5EF4-FFF2-40B4-BE49-F238E27FC236}">
                  <a16:creationId xmlns:a16="http://schemas.microsoft.com/office/drawing/2014/main" id="{7AE25CF3-E8F4-1D4C-B276-7D93B181BA0C}"/>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1" name="Freeform: Shape 930">
              <a:extLst>
                <a:ext uri="{FF2B5EF4-FFF2-40B4-BE49-F238E27FC236}">
                  <a16:creationId xmlns:a16="http://schemas.microsoft.com/office/drawing/2014/main" id="{6F24542C-4BBC-014C-8035-CF9941E07626}"/>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2" name="Freeform: Shape 931">
              <a:extLst>
                <a:ext uri="{FF2B5EF4-FFF2-40B4-BE49-F238E27FC236}">
                  <a16:creationId xmlns:a16="http://schemas.microsoft.com/office/drawing/2014/main" id="{BA3CDE8E-01E5-C14E-AF2A-6A558259B38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3" name="Freeform: Shape 932">
              <a:extLst>
                <a:ext uri="{FF2B5EF4-FFF2-40B4-BE49-F238E27FC236}">
                  <a16:creationId xmlns:a16="http://schemas.microsoft.com/office/drawing/2014/main" id="{C0D326D0-ADD9-AA48-B3C5-3AC399F136E9}"/>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4" name="Freeform: Shape 933">
              <a:extLst>
                <a:ext uri="{FF2B5EF4-FFF2-40B4-BE49-F238E27FC236}">
                  <a16:creationId xmlns:a16="http://schemas.microsoft.com/office/drawing/2014/main" id="{7BECFAAF-8BAA-764A-AB2E-479FD0275F9B}"/>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5" name="Freeform: Shape 934">
              <a:extLst>
                <a:ext uri="{FF2B5EF4-FFF2-40B4-BE49-F238E27FC236}">
                  <a16:creationId xmlns:a16="http://schemas.microsoft.com/office/drawing/2014/main" id="{E7D53BFF-496E-F84C-B7B0-2A96DC58070D}"/>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6" name="Freeform: Shape 935">
              <a:extLst>
                <a:ext uri="{FF2B5EF4-FFF2-40B4-BE49-F238E27FC236}">
                  <a16:creationId xmlns:a16="http://schemas.microsoft.com/office/drawing/2014/main" id="{255AC527-4977-454F-AA8A-2E89BF0CFF1D}"/>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47" name="Freeform: Shape 936">
              <a:extLst>
                <a:ext uri="{FF2B5EF4-FFF2-40B4-BE49-F238E27FC236}">
                  <a16:creationId xmlns:a16="http://schemas.microsoft.com/office/drawing/2014/main" id="{F250BD20-3889-994A-9010-DC5FABE90D8A}"/>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48" name="Group 47">
            <a:extLst>
              <a:ext uri="{FF2B5EF4-FFF2-40B4-BE49-F238E27FC236}">
                <a16:creationId xmlns:a16="http://schemas.microsoft.com/office/drawing/2014/main" id="{3EC4C148-014A-334C-BEF3-9434F005B15A}"/>
              </a:ext>
            </a:extLst>
          </p:cNvPr>
          <p:cNvGrpSpPr/>
          <p:nvPr/>
        </p:nvGrpSpPr>
        <p:grpSpPr>
          <a:xfrm>
            <a:off x="4367878" y="2762830"/>
            <a:ext cx="963393" cy="713883"/>
            <a:chOff x="8359775" y="6592021"/>
            <a:chExt cx="1444632" cy="1070486"/>
          </a:xfrm>
        </p:grpSpPr>
        <p:grpSp>
          <p:nvGrpSpPr>
            <p:cNvPr id="49" name="Graphic 172">
              <a:extLst>
                <a:ext uri="{FF2B5EF4-FFF2-40B4-BE49-F238E27FC236}">
                  <a16:creationId xmlns:a16="http://schemas.microsoft.com/office/drawing/2014/main" id="{87582B0D-F12F-E842-B8F2-881AAC3A7152}"/>
                </a:ext>
              </a:extLst>
            </p:cNvPr>
            <p:cNvGrpSpPr/>
            <p:nvPr/>
          </p:nvGrpSpPr>
          <p:grpSpPr>
            <a:xfrm>
              <a:off x="8742285" y="6592021"/>
              <a:ext cx="1062122" cy="1041301"/>
              <a:chOff x="1685010" y="4353545"/>
              <a:chExt cx="443180" cy="434492"/>
            </a:xfrm>
          </p:grpSpPr>
          <p:sp>
            <p:nvSpPr>
              <p:cNvPr id="61" name="Freeform: Shape 950">
                <a:extLst>
                  <a:ext uri="{FF2B5EF4-FFF2-40B4-BE49-F238E27FC236}">
                    <a16:creationId xmlns:a16="http://schemas.microsoft.com/office/drawing/2014/main" id="{CE16A1EB-8B3A-EA48-9A23-C3D253D1E5F2}"/>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2" name="Freeform: Shape 951">
                <a:extLst>
                  <a:ext uri="{FF2B5EF4-FFF2-40B4-BE49-F238E27FC236}">
                    <a16:creationId xmlns:a16="http://schemas.microsoft.com/office/drawing/2014/main" id="{2D36CA47-E6D8-D04B-9404-9FECB5DA86FC}"/>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3" name="Freeform: Shape 952">
                <a:extLst>
                  <a:ext uri="{FF2B5EF4-FFF2-40B4-BE49-F238E27FC236}">
                    <a16:creationId xmlns:a16="http://schemas.microsoft.com/office/drawing/2014/main" id="{756073FA-AFF9-FC44-9649-1D4F36DE13EA}"/>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4" name="Freeform: Shape 953">
                <a:extLst>
                  <a:ext uri="{FF2B5EF4-FFF2-40B4-BE49-F238E27FC236}">
                    <a16:creationId xmlns:a16="http://schemas.microsoft.com/office/drawing/2014/main" id="{97A638E4-3F8E-4B43-A138-0948756C8B6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5" name="Freeform: Shape 954">
                <a:extLst>
                  <a:ext uri="{FF2B5EF4-FFF2-40B4-BE49-F238E27FC236}">
                    <a16:creationId xmlns:a16="http://schemas.microsoft.com/office/drawing/2014/main" id="{BA1A8490-DC8C-DF4F-AC91-39A43468629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6" name="Freeform: Shape 955">
                <a:extLst>
                  <a:ext uri="{FF2B5EF4-FFF2-40B4-BE49-F238E27FC236}">
                    <a16:creationId xmlns:a16="http://schemas.microsoft.com/office/drawing/2014/main" id="{C8AC8D4D-16BF-6841-93C2-4AD3A655CCF3}"/>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50" name="Graphic 190">
              <a:extLst>
                <a:ext uri="{FF2B5EF4-FFF2-40B4-BE49-F238E27FC236}">
                  <a16:creationId xmlns:a16="http://schemas.microsoft.com/office/drawing/2014/main" id="{2B391BA7-C5B5-7942-975E-121111F59EDB}"/>
                </a:ext>
              </a:extLst>
            </p:cNvPr>
            <p:cNvGrpSpPr/>
            <p:nvPr/>
          </p:nvGrpSpPr>
          <p:grpSpPr>
            <a:xfrm>
              <a:off x="8911314" y="6708453"/>
              <a:ext cx="487551" cy="487551"/>
              <a:chOff x="7285831" y="4387916"/>
              <a:chExt cx="196325" cy="196325"/>
            </a:xfrm>
          </p:grpSpPr>
          <p:sp>
            <p:nvSpPr>
              <p:cNvPr id="58" name="Freeform: Shape 947">
                <a:extLst>
                  <a:ext uri="{FF2B5EF4-FFF2-40B4-BE49-F238E27FC236}">
                    <a16:creationId xmlns:a16="http://schemas.microsoft.com/office/drawing/2014/main" id="{0766161D-22E7-E74D-9445-4903655EF8CB}"/>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9" name="Freeform: Shape 948">
                <a:extLst>
                  <a:ext uri="{FF2B5EF4-FFF2-40B4-BE49-F238E27FC236}">
                    <a16:creationId xmlns:a16="http://schemas.microsoft.com/office/drawing/2014/main" id="{B3FBA8FD-BA27-8543-891C-FC3A27002281}"/>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60" name="Freeform: Shape 949">
                <a:extLst>
                  <a:ext uri="{FF2B5EF4-FFF2-40B4-BE49-F238E27FC236}">
                    <a16:creationId xmlns:a16="http://schemas.microsoft.com/office/drawing/2014/main" id="{CDBFCCE2-9C33-F442-9D99-D56AFB3B6837}"/>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51" name="Graphic 190">
              <a:extLst>
                <a:ext uri="{FF2B5EF4-FFF2-40B4-BE49-F238E27FC236}">
                  <a16:creationId xmlns:a16="http://schemas.microsoft.com/office/drawing/2014/main" id="{B5CE5915-3658-A24B-815D-0C88C825965C}"/>
                </a:ext>
              </a:extLst>
            </p:cNvPr>
            <p:cNvGrpSpPr/>
            <p:nvPr/>
          </p:nvGrpSpPr>
          <p:grpSpPr>
            <a:xfrm>
              <a:off x="8480431" y="7202131"/>
              <a:ext cx="460376" cy="460376"/>
              <a:chOff x="7289321" y="4372213"/>
              <a:chExt cx="196325" cy="196325"/>
            </a:xfrm>
          </p:grpSpPr>
          <p:sp>
            <p:nvSpPr>
              <p:cNvPr id="55" name="Freeform: Shape 944">
                <a:extLst>
                  <a:ext uri="{FF2B5EF4-FFF2-40B4-BE49-F238E27FC236}">
                    <a16:creationId xmlns:a16="http://schemas.microsoft.com/office/drawing/2014/main" id="{C5FF26F5-6B91-E045-AD7E-5A385583FF6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6" name="Freeform: Shape 945">
                <a:extLst>
                  <a:ext uri="{FF2B5EF4-FFF2-40B4-BE49-F238E27FC236}">
                    <a16:creationId xmlns:a16="http://schemas.microsoft.com/office/drawing/2014/main" id="{684C885F-7580-604E-B0E6-893A9FF0C733}"/>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7" name="Freeform: Shape 946">
                <a:extLst>
                  <a:ext uri="{FF2B5EF4-FFF2-40B4-BE49-F238E27FC236}">
                    <a16:creationId xmlns:a16="http://schemas.microsoft.com/office/drawing/2014/main" id="{F2537ADE-DF46-C04E-86A0-658ABDBECBA8}"/>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nvGrpSpPr>
            <p:cNvPr id="52" name="Graphic 190">
              <a:extLst>
                <a:ext uri="{FF2B5EF4-FFF2-40B4-BE49-F238E27FC236}">
                  <a16:creationId xmlns:a16="http://schemas.microsoft.com/office/drawing/2014/main" id="{FB8F4E74-346F-3048-8009-D91F105EFF36}"/>
                </a:ext>
              </a:extLst>
            </p:cNvPr>
            <p:cNvGrpSpPr/>
            <p:nvPr/>
          </p:nvGrpSpPr>
          <p:grpSpPr>
            <a:xfrm>
              <a:off x="8359775" y="6905626"/>
              <a:ext cx="301625" cy="301625"/>
              <a:chOff x="7289321" y="4372213"/>
              <a:chExt cx="196325" cy="196325"/>
            </a:xfrm>
          </p:grpSpPr>
          <p:sp>
            <p:nvSpPr>
              <p:cNvPr id="53" name="Freeform: Shape 942">
                <a:extLst>
                  <a:ext uri="{FF2B5EF4-FFF2-40B4-BE49-F238E27FC236}">
                    <a16:creationId xmlns:a16="http://schemas.microsoft.com/office/drawing/2014/main" id="{4A75331B-F933-7C46-B71A-178FDDB34D4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4" name="Freeform: Shape 943">
                <a:extLst>
                  <a:ext uri="{FF2B5EF4-FFF2-40B4-BE49-F238E27FC236}">
                    <a16:creationId xmlns:a16="http://schemas.microsoft.com/office/drawing/2014/main" id="{596D7799-3542-E84F-BA59-6733CC408D8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grpSp>
        <p:nvGrpSpPr>
          <p:cNvPr id="67" name="Graphic 160">
            <a:extLst>
              <a:ext uri="{FF2B5EF4-FFF2-40B4-BE49-F238E27FC236}">
                <a16:creationId xmlns:a16="http://schemas.microsoft.com/office/drawing/2014/main" id="{B4283803-3340-564C-91F3-7D35A4C9F3B2}"/>
              </a:ext>
            </a:extLst>
          </p:cNvPr>
          <p:cNvGrpSpPr/>
          <p:nvPr/>
        </p:nvGrpSpPr>
        <p:grpSpPr>
          <a:xfrm>
            <a:off x="8706658" y="4333585"/>
            <a:ext cx="698244" cy="722132"/>
            <a:chOff x="4692320" y="5010565"/>
            <a:chExt cx="395223" cy="408744"/>
          </a:xfrm>
        </p:grpSpPr>
        <p:sp>
          <p:nvSpPr>
            <p:cNvPr id="68" name="Freeform: Shape 957">
              <a:extLst>
                <a:ext uri="{FF2B5EF4-FFF2-40B4-BE49-F238E27FC236}">
                  <a16:creationId xmlns:a16="http://schemas.microsoft.com/office/drawing/2014/main" id="{4A8B3981-FC0F-F24E-AFFD-D1F88A0F3F48}"/>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69" name="Freeform: Shape 958">
              <a:extLst>
                <a:ext uri="{FF2B5EF4-FFF2-40B4-BE49-F238E27FC236}">
                  <a16:creationId xmlns:a16="http://schemas.microsoft.com/office/drawing/2014/main" id="{44428EB9-F24C-6540-BA7D-ACA3141A2D33}"/>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0" name="Freeform: Shape 959">
              <a:extLst>
                <a:ext uri="{FF2B5EF4-FFF2-40B4-BE49-F238E27FC236}">
                  <a16:creationId xmlns:a16="http://schemas.microsoft.com/office/drawing/2014/main" id="{3913FD41-C5F8-584D-AAA3-8CF02F0BD811}"/>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1" name="Freeform: Shape 960">
              <a:extLst>
                <a:ext uri="{FF2B5EF4-FFF2-40B4-BE49-F238E27FC236}">
                  <a16:creationId xmlns:a16="http://schemas.microsoft.com/office/drawing/2014/main" id="{155ED116-C210-F149-A586-2497DB3828C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2" name="Freeform: Shape 961">
              <a:extLst>
                <a:ext uri="{FF2B5EF4-FFF2-40B4-BE49-F238E27FC236}">
                  <a16:creationId xmlns:a16="http://schemas.microsoft.com/office/drawing/2014/main" id="{35C43EE5-AC56-E546-8E7C-1B9651AAD2A4}"/>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73" name="Group 72">
            <a:extLst>
              <a:ext uri="{FF2B5EF4-FFF2-40B4-BE49-F238E27FC236}">
                <a16:creationId xmlns:a16="http://schemas.microsoft.com/office/drawing/2014/main" id="{B02FA874-56B2-7F44-976B-3BD5FA911EC3}"/>
              </a:ext>
            </a:extLst>
          </p:cNvPr>
          <p:cNvGrpSpPr/>
          <p:nvPr/>
        </p:nvGrpSpPr>
        <p:grpSpPr>
          <a:xfrm>
            <a:off x="7014183" y="2743990"/>
            <a:ext cx="991854" cy="732723"/>
            <a:chOff x="8713234" y="4630665"/>
            <a:chExt cx="886841" cy="655145"/>
          </a:xfrm>
        </p:grpSpPr>
        <p:grpSp>
          <p:nvGrpSpPr>
            <p:cNvPr id="74" name="Graphic 188">
              <a:extLst>
                <a:ext uri="{FF2B5EF4-FFF2-40B4-BE49-F238E27FC236}">
                  <a16:creationId xmlns:a16="http://schemas.microsoft.com/office/drawing/2014/main" id="{5BFD6020-550C-1343-B440-BE656F65BCF0}"/>
                </a:ext>
              </a:extLst>
            </p:cNvPr>
            <p:cNvGrpSpPr/>
            <p:nvPr/>
          </p:nvGrpSpPr>
          <p:grpSpPr>
            <a:xfrm>
              <a:off x="8963026" y="4756150"/>
              <a:ext cx="637049" cy="529660"/>
              <a:chOff x="6479413" y="4391524"/>
              <a:chExt cx="450582" cy="374626"/>
            </a:xfrm>
          </p:grpSpPr>
          <p:sp>
            <p:nvSpPr>
              <p:cNvPr id="88" name="Freeform: Shape 977">
                <a:extLst>
                  <a:ext uri="{FF2B5EF4-FFF2-40B4-BE49-F238E27FC236}">
                    <a16:creationId xmlns:a16="http://schemas.microsoft.com/office/drawing/2014/main" id="{28249879-7F77-4D45-BDBD-FA6A745521C0}"/>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9" name="Freeform: Shape 978">
                <a:extLst>
                  <a:ext uri="{FF2B5EF4-FFF2-40B4-BE49-F238E27FC236}">
                    <a16:creationId xmlns:a16="http://schemas.microsoft.com/office/drawing/2014/main" id="{BBC4D8E9-D76B-644A-B300-37D900211C6D}"/>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0" name="Freeform: Shape 979">
                <a:extLst>
                  <a:ext uri="{FF2B5EF4-FFF2-40B4-BE49-F238E27FC236}">
                    <a16:creationId xmlns:a16="http://schemas.microsoft.com/office/drawing/2014/main" id="{5B3104A1-1805-1744-AA4E-C8CFCB24DB9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1" name="Freeform: Shape 980">
                <a:extLst>
                  <a:ext uri="{FF2B5EF4-FFF2-40B4-BE49-F238E27FC236}">
                    <a16:creationId xmlns:a16="http://schemas.microsoft.com/office/drawing/2014/main" id="{8B020AD9-4784-3346-B667-249502332CC5}"/>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2" name="Freeform: Shape 981">
                <a:extLst>
                  <a:ext uri="{FF2B5EF4-FFF2-40B4-BE49-F238E27FC236}">
                    <a16:creationId xmlns:a16="http://schemas.microsoft.com/office/drawing/2014/main" id="{58DEFC6F-8EB8-4C49-9E4D-6653ABAB59B4}"/>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75" name="Graphic 240">
              <a:extLst>
                <a:ext uri="{FF2B5EF4-FFF2-40B4-BE49-F238E27FC236}">
                  <a16:creationId xmlns:a16="http://schemas.microsoft.com/office/drawing/2014/main" id="{32878C08-995E-954C-9D4C-0EE0B2105517}"/>
                </a:ext>
              </a:extLst>
            </p:cNvPr>
            <p:cNvGrpSpPr/>
            <p:nvPr/>
          </p:nvGrpSpPr>
          <p:grpSpPr>
            <a:xfrm rot="20323668">
              <a:off x="8713234" y="4630665"/>
              <a:ext cx="378619" cy="430874"/>
              <a:chOff x="6198099" y="404917"/>
              <a:chExt cx="417431" cy="475043"/>
            </a:xfrm>
          </p:grpSpPr>
          <p:sp>
            <p:nvSpPr>
              <p:cNvPr id="76" name="Freeform: Shape 965">
                <a:extLst>
                  <a:ext uri="{FF2B5EF4-FFF2-40B4-BE49-F238E27FC236}">
                    <a16:creationId xmlns:a16="http://schemas.microsoft.com/office/drawing/2014/main" id="{E4C8C46B-3191-1948-A09E-E18CDF6F8CE3}"/>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7" name="Freeform: Shape 966">
                <a:extLst>
                  <a:ext uri="{FF2B5EF4-FFF2-40B4-BE49-F238E27FC236}">
                    <a16:creationId xmlns:a16="http://schemas.microsoft.com/office/drawing/2014/main" id="{F2BEBF5E-1A39-DC43-995D-94294DC3C6C6}"/>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8" name="Freeform: Shape 967">
                <a:extLst>
                  <a:ext uri="{FF2B5EF4-FFF2-40B4-BE49-F238E27FC236}">
                    <a16:creationId xmlns:a16="http://schemas.microsoft.com/office/drawing/2014/main" id="{3708F122-E7C1-A540-A487-C1F18F48104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79" name="Freeform: Shape 968">
                <a:extLst>
                  <a:ext uri="{FF2B5EF4-FFF2-40B4-BE49-F238E27FC236}">
                    <a16:creationId xmlns:a16="http://schemas.microsoft.com/office/drawing/2014/main" id="{1EFE5B3D-251C-564F-AAA5-754BA3EAF834}"/>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0" name="Freeform: Shape 969">
                <a:extLst>
                  <a:ext uri="{FF2B5EF4-FFF2-40B4-BE49-F238E27FC236}">
                    <a16:creationId xmlns:a16="http://schemas.microsoft.com/office/drawing/2014/main" id="{6899193B-EB18-6746-88A6-8F8C9FD24A5E}"/>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1" name="Freeform: Shape 970">
                <a:extLst>
                  <a:ext uri="{FF2B5EF4-FFF2-40B4-BE49-F238E27FC236}">
                    <a16:creationId xmlns:a16="http://schemas.microsoft.com/office/drawing/2014/main" id="{59BFAE6C-6AB4-E84F-8179-AF95D2E095B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2" name="Freeform: Shape 971">
                <a:extLst>
                  <a:ext uri="{FF2B5EF4-FFF2-40B4-BE49-F238E27FC236}">
                    <a16:creationId xmlns:a16="http://schemas.microsoft.com/office/drawing/2014/main" id="{F4DEA4F0-1B28-1446-A76C-96B6B3AA8382}"/>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3" name="Freeform: Shape 972">
                <a:extLst>
                  <a:ext uri="{FF2B5EF4-FFF2-40B4-BE49-F238E27FC236}">
                    <a16:creationId xmlns:a16="http://schemas.microsoft.com/office/drawing/2014/main" id="{C0A096FC-91AF-844C-B44D-2A763035CB06}"/>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4" name="Freeform: Shape 973">
                <a:extLst>
                  <a:ext uri="{FF2B5EF4-FFF2-40B4-BE49-F238E27FC236}">
                    <a16:creationId xmlns:a16="http://schemas.microsoft.com/office/drawing/2014/main" id="{B1CBF6BE-9E48-E24B-B135-0E7F1E5E6FF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5" name="Freeform: Shape 974">
                <a:extLst>
                  <a:ext uri="{FF2B5EF4-FFF2-40B4-BE49-F238E27FC236}">
                    <a16:creationId xmlns:a16="http://schemas.microsoft.com/office/drawing/2014/main" id="{6EFFD0A8-DF1D-C345-958B-538AADE6CEF4}"/>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6" name="Freeform: Shape 975">
                <a:extLst>
                  <a:ext uri="{FF2B5EF4-FFF2-40B4-BE49-F238E27FC236}">
                    <a16:creationId xmlns:a16="http://schemas.microsoft.com/office/drawing/2014/main" id="{05E4725A-F601-B143-B125-05DEDF8477F3}"/>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7" name="Freeform: Shape 976">
                <a:extLst>
                  <a:ext uri="{FF2B5EF4-FFF2-40B4-BE49-F238E27FC236}">
                    <a16:creationId xmlns:a16="http://schemas.microsoft.com/office/drawing/2014/main" id="{B3C2D647-3462-D34E-895B-C136A9B28E4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grpSp>
      </p:grpSp>
      <p:grpSp>
        <p:nvGrpSpPr>
          <p:cNvPr id="93" name="Group 92">
            <a:extLst>
              <a:ext uri="{FF2B5EF4-FFF2-40B4-BE49-F238E27FC236}">
                <a16:creationId xmlns:a16="http://schemas.microsoft.com/office/drawing/2014/main" id="{8DE6114E-4A25-EE4B-AE74-8BBFFB4ED991}"/>
              </a:ext>
            </a:extLst>
          </p:cNvPr>
          <p:cNvGrpSpPr/>
          <p:nvPr/>
        </p:nvGrpSpPr>
        <p:grpSpPr>
          <a:xfrm>
            <a:off x="5965816" y="2797826"/>
            <a:ext cx="556727" cy="727258"/>
            <a:chOff x="9398940" y="6818557"/>
            <a:chExt cx="657213" cy="858524"/>
          </a:xfrm>
        </p:grpSpPr>
        <p:grpSp>
          <p:nvGrpSpPr>
            <p:cNvPr id="94" name="Graphic 244">
              <a:extLst>
                <a:ext uri="{FF2B5EF4-FFF2-40B4-BE49-F238E27FC236}">
                  <a16:creationId xmlns:a16="http://schemas.microsoft.com/office/drawing/2014/main" id="{1E321631-07D9-F643-8F46-BB23D037FF17}"/>
                </a:ext>
              </a:extLst>
            </p:cNvPr>
            <p:cNvGrpSpPr/>
            <p:nvPr/>
          </p:nvGrpSpPr>
          <p:grpSpPr>
            <a:xfrm>
              <a:off x="9398940" y="6818557"/>
              <a:ext cx="657213" cy="858524"/>
              <a:chOff x="6874589" y="-649524"/>
              <a:chExt cx="198947" cy="259886"/>
            </a:xfrm>
          </p:grpSpPr>
          <p:sp>
            <p:nvSpPr>
              <p:cNvPr id="112" name="Freeform: Shape 1001">
                <a:extLst>
                  <a:ext uri="{FF2B5EF4-FFF2-40B4-BE49-F238E27FC236}">
                    <a16:creationId xmlns:a16="http://schemas.microsoft.com/office/drawing/2014/main" id="{CF8E258A-6D07-1544-AC7F-57B7FE39B403}"/>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sp>
            <p:nvSpPr>
              <p:cNvPr id="113" name="Freeform: Shape 1002">
                <a:extLst>
                  <a:ext uri="{FF2B5EF4-FFF2-40B4-BE49-F238E27FC236}">
                    <a16:creationId xmlns:a16="http://schemas.microsoft.com/office/drawing/2014/main" id="{27B5FDB5-5117-6A42-9B0F-549A6AB46FD4}"/>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grpSp>
        <p:grpSp>
          <p:nvGrpSpPr>
            <p:cNvPr id="95" name="Graphic 286">
              <a:extLst>
                <a:ext uri="{FF2B5EF4-FFF2-40B4-BE49-F238E27FC236}">
                  <a16:creationId xmlns:a16="http://schemas.microsoft.com/office/drawing/2014/main" id="{869BB787-3145-474B-AD45-3C43038C8C18}"/>
                </a:ext>
              </a:extLst>
            </p:cNvPr>
            <p:cNvGrpSpPr/>
            <p:nvPr/>
          </p:nvGrpSpPr>
          <p:grpSpPr>
            <a:xfrm>
              <a:off x="9459644" y="7061587"/>
              <a:ext cx="535816" cy="371021"/>
              <a:chOff x="357820" y="2375315"/>
              <a:chExt cx="557756" cy="386213"/>
            </a:xfrm>
          </p:grpSpPr>
          <p:sp>
            <p:nvSpPr>
              <p:cNvPr id="105" name="Freeform: Shape 994">
                <a:extLst>
                  <a:ext uri="{FF2B5EF4-FFF2-40B4-BE49-F238E27FC236}">
                    <a16:creationId xmlns:a16="http://schemas.microsoft.com/office/drawing/2014/main" id="{04C3C683-B2FC-9144-9AAC-B676B08368B6}"/>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504">
                  <a:defRPr/>
                </a:pPr>
                <a:endParaRPr lang="en-US" sz="1800" dirty="0">
                  <a:solidFill>
                    <a:srgbClr val="FFFFFF"/>
                  </a:solidFill>
                </a:endParaRPr>
              </a:p>
            </p:txBody>
          </p:sp>
          <p:sp>
            <p:nvSpPr>
              <p:cNvPr id="106" name="Freeform: Shape 995">
                <a:extLst>
                  <a:ext uri="{FF2B5EF4-FFF2-40B4-BE49-F238E27FC236}">
                    <a16:creationId xmlns:a16="http://schemas.microsoft.com/office/drawing/2014/main" id="{B6E97E0B-7EEE-344E-B7B3-0C35A7D1D998}"/>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504">
                  <a:defRPr/>
                </a:pPr>
                <a:endParaRPr lang="en-US" sz="1800" dirty="0">
                  <a:solidFill>
                    <a:srgbClr val="FFFFFF"/>
                  </a:solidFill>
                </a:endParaRPr>
              </a:p>
            </p:txBody>
          </p:sp>
          <p:sp>
            <p:nvSpPr>
              <p:cNvPr id="107" name="Freeform: Shape 996">
                <a:extLst>
                  <a:ext uri="{FF2B5EF4-FFF2-40B4-BE49-F238E27FC236}">
                    <a16:creationId xmlns:a16="http://schemas.microsoft.com/office/drawing/2014/main" id="{E727962D-5044-1145-BA48-F7A7D4104200}"/>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08" name="Freeform: Shape 997">
                <a:extLst>
                  <a:ext uri="{FF2B5EF4-FFF2-40B4-BE49-F238E27FC236}">
                    <a16:creationId xmlns:a16="http://schemas.microsoft.com/office/drawing/2014/main" id="{770D1CC8-E9FE-A143-9614-6E289AB0506B}"/>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09" name="Freeform: Shape 998">
                <a:extLst>
                  <a:ext uri="{FF2B5EF4-FFF2-40B4-BE49-F238E27FC236}">
                    <a16:creationId xmlns:a16="http://schemas.microsoft.com/office/drawing/2014/main" id="{C8F1C755-B02B-ED40-9035-1AC16EB61367}"/>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10" name="Freeform: Shape 999">
                <a:extLst>
                  <a:ext uri="{FF2B5EF4-FFF2-40B4-BE49-F238E27FC236}">
                    <a16:creationId xmlns:a16="http://schemas.microsoft.com/office/drawing/2014/main" id="{FA6ECB27-4F88-0043-97B1-1CC4DA003C84}"/>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11" name="Freeform: Shape 1000">
                <a:extLst>
                  <a:ext uri="{FF2B5EF4-FFF2-40B4-BE49-F238E27FC236}">
                    <a16:creationId xmlns:a16="http://schemas.microsoft.com/office/drawing/2014/main" id="{6C2CD879-07D6-2745-AAF4-7C62AAF9EC24}"/>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grpSp>
        <p:grpSp>
          <p:nvGrpSpPr>
            <p:cNvPr id="96" name="Group 95">
              <a:extLst>
                <a:ext uri="{FF2B5EF4-FFF2-40B4-BE49-F238E27FC236}">
                  <a16:creationId xmlns:a16="http://schemas.microsoft.com/office/drawing/2014/main" id="{D932EB3D-9B43-354E-8E6D-5077B7DD3102}"/>
                </a:ext>
              </a:extLst>
            </p:cNvPr>
            <p:cNvGrpSpPr/>
            <p:nvPr/>
          </p:nvGrpSpPr>
          <p:grpSpPr>
            <a:xfrm>
              <a:off x="9869002" y="7003188"/>
              <a:ext cx="57150" cy="57150"/>
              <a:chOff x="10385822" y="7024688"/>
              <a:chExt cx="133350" cy="133350"/>
            </a:xfrm>
          </p:grpSpPr>
          <p:cxnSp>
            <p:nvCxnSpPr>
              <p:cNvPr id="103" name="Straight Connector 102">
                <a:extLst>
                  <a:ext uri="{FF2B5EF4-FFF2-40B4-BE49-F238E27FC236}">
                    <a16:creationId xmlns:a16="http://schemas.microsoft.com/office/drawing/2014/main" id="{716EDFA8-B6B9-2D48-9D2E-91884582C51C}"/>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4" name="Straight Connector 103">
                <a:extLst>
                  <a:ext uri="{FF2B5EF4-FFF2-40B4-BE49-F238E27FC236}">
                    <a16:creationId xmlns:a16="http://schemas.microsoft.com/office/drawing/2014/main" id="{E37826FE-7E26-8641-A32D-987738223DAF}"/>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7" name="Group 96">
              <a:extLst>
                <a:ext uri="{FF2B5EF4-FFF2-40B4-BE49-F238E27FC236}">
                  <a16:creationId xmlns:a16="http://schemas.microsoft.com/office/drawing/2014/main" id="{7708068D-FA60-3E4B-9426-A51D937834A0}"/>
                </a:ext>
              </a:extLst>
            </p:cNvPr>
            <p:cNvGrpSpPr/>
            <p:nvPr/>
          </p:nvGrpSpPr>
          <p:grpSpPr>
            <a:xfrm>
              <a:off x="9561036" y="7466749"/>
              <a:ext cx="57150" cy="57150"/>
              <a:chOff x="10385822" y="7024688"/>
              <a:chExt cx="133350" cy="133350"/>
            </a:xfrm>
          </p:grpSpPr>
          <p:cxnSp>
            <p:nvCxnSpPr>
              <p:cNvPr id="101" name="Straight Connector 100">
                <a:extLst>
                  <a:ext uri="{FF2B5EF4-FFF2-40B4-BE49-F238E27FC236}">
                    <a16:creationId xmlns:a16="http://schemas.microsoft.com/office/drawing/2014/main" id="{CA6D5C4B-49CE-D945-A971-0AC6353FA877}"/>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2" name="Straight Connector 101">
                <a:extLst>
                  <a:ext uri="{FF2B5EF4-FFF2-40B4-BE49-F238E27FC236}">
                    <a16:creationId xmlns:a16="http://schemas.microsoft.com/office/drawing/2014/main" id="{F0C7189A-A9DE-D144-B4B6-4920C9252469}"/>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 name="Group 97">
              <a:extLst>
                <a:ext uri="{FF2B5EF4-FFF2-40B4-BE49-F238E27FC236}">
                  <a16:creationId xmlns:a16="http://schemas.microsoft.com/office/drawing/2014/main" id="{18F722DE-A757-F74F-81F0-11DC1A0BC476}"/>
                </a:ext>
              </a:extLst>
            </p:cNvPr>
            <p:cNvGrpSpPr/>
            <p:nvPr/>
          </p:nvGrpSpPr>
          <p:grpSpPr>
            <a:xfrm>
              <a:off x="9853214" y="7527132"/>
              <a:ext cx="57150" cy="57150"/>
              <a:chOff x="10385822" y="7024688"/>
              <a:chExt cx="133350" cy="133350"/>
            </a:xfrm>
          </p:grpSpPr>
          <p:cxnSp>
            <p:nvCxnSpPr>
              <p:cNvPr id="99" name="Straight Connector 98">
                <a:extLst>
                  <a:ext uri="{FF2B5EF4-FFF2-40B4-BE49-F238E27FC236}">
                    <a16:creationId xmlns:a16="http://schemas.microsoft.com/office/drawing/2014/main" id="{149ED697-1BCA-3049-83E7-61C818A2F744}"/>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0" name="Straight Connector 99">
                <a:extLst>
                  <a:ext uri="{FF2B5EF4-FFF2-40B4-BE49-F238E27FC236}">
                    <a16:creationId xmlns:a16="http://schemas.microsoft.com/office/drawing/2014/main" id="{C633CA46-C163-244F-8517-E0B80E7B7D8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114" name="Group 113">
            <a:extLst>
              <a:ext uri="{FF2B5EF4-FFF2-40B4-BE49-F238E27FC236}">
                <a16:creationId xmlns:a16="http://schemas.microsoft.com/office/drawing/2014/main" id="{6661B4DA-7924-4043-8198-EFDF3F457EBB}"/>
              </a:ext>
            </a:extLst>
          </p:cNvPr>
          <p:cNvGrpSpPr/>
          <p:nvPr/>
        </p:nvGrpSpPr>
        <p:grpSpPr>
          <a:xfrm>
            <a:off x="5890008" y="4299295"/>
            <a:ext cx="718766" cy="790712"/>
            <a:chOff x="10283651" y="2930442"/>
            <a:chExt cx="727249" cy="800043"/>
          </a:xfrm>
        </p:grpSpPr>
        <p:sp>
          <p:nvSpPr>
            <p:cNvPr id="115" name="Oval 114">
              <a:extLst>
                <a:ext uri="{FF2B5EF4-FFF2-40B4-BE49-F238E27FC236}">
                  <a16:creationId xmlns:a16="http://schemas.microsoft.com/office/drawing/2014/main" id="{86FEAD1C-27FC-6443-BB20-71A42673F8A9}"/>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sp>
          <p:nvSpPr>
            <p:cNvPr id="116" name="Rectangle 115">
              <a:extLst>
                <a:ext uri="{FF2B5EF4-FFF2-40B4-BE49-F238E27FC236}">
                  <a16:creationId xmlns:a16="http://schemas.microsoft.com/office/drawing/2014/main" id="{0B6C61F9-EA09-EA49-984A-4553093A2CD3}"/>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grpSp>
          <p:nvGrpSpPr>
            <p:cNvPr id="117" name="Graphic 236">
              <a:extLst>
                <a:ext uri="{FF2B5EF4-FFF2-40B4-BE49-F238E27FC236}">
                  <a16:creationId xmlns:a16="http://schemas.microsoft.com/office/drawing/2014/main" id="{EC88CC14-D21C-9A4A-9BBC-EC1F4D1D29F1}"/>
                </a:ext>
              </a:extLst>
            </p:cNvPr>
            <p:cNvGrpSpPr/>
            <p:nvPr/>
          </p:nvGrpSpPr>
          <p:grpSpPr>
            <a:xfrm rot="18950275">
              <a:off x="10283651" y="2930442"/>
              <a:ext cx="727249" cy="727249"/>
              <a:chOff x="4629252" y="322847"/>
              <a:chExt cx="643689" cy="643689"/>
            </a:xfrm>
          </p:grpSpPr>
          <p:sp>
            <p:nvSpPr>
              <p:cNvPr id="118" name="Freeform: Shape 1007">
                <a:extLst>
                  <a:ext uri="{FF2B5EF4-FFF2-40B4-BE49-F238E27FC236}">
                    <a16:creationId xmlns:a16="http://schemas.microsoft.com/office/drawing/2014/main" id="{73E55048-18B6-AC42-A74B-C752A280B2A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19" name="Freeform: Shape 1008">
                <a:extLst>
                  <a:ext uri="{FF2B5EF4-FFF2-40B4-BE49-F238E27FC236}">
                    <a16:creationId xmlns:a16="http://schemas.microsoft.com/office/drawing/2014/main" id="{1C0A1D48-F3FD-724E-9207-346BBB7F843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0" name="Freeform: Shape 1009">
                <a:extLst>
                  <a:ext uri="{FF2B5EF4-FFF2-40B4-BE49-F238E27FC236}">
                    <a16:creationId xmlns:a16="http://schemas.microsoft.com/office/drawing/2014/main" id="{B6E761C0-88AA-D645-A623-49F16FFBBEA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1" name="Freeform: Shape 1010">
                <a:extLst>
                  <a:ext uri="{FF2B5EF4-FFF2-40B4-BE49-F238E27FC236}">
                    <a16:creationId xmlns:a16="http://schemas.microsoft.com/office/drawing/2014/main" id="{0CC0383B-C2C1-534B-B800-23CA12625DA7}"/>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22" name="Freeform: Shape 1011">
                <a:extLst>
                  <a:ext uri="{FF2B5EF4-FFF2-40B4-BE49-F238E27FC236}">
                    <a16:creationId xmlns:a16="http://schemas.microsoft.com/office/drawing/2014/main" id="{6697D26C-ABD2-B949-B3B9-11B58FA956BA}"/>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3" name="Freeform: Shape 1012">
                <a:extLst>
                  <a:ext uri="{FF2B5EF4-FFF2-40B4-BE49-F238E27FC236}">
                    <a16:creationId xmlns:a16="http://schemas.microsoft.com/office/drawing/2014/main" id="{5DE9A365-9373-A14C-A9E8-C74408BC7CED}"/>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4" name="Freeform: Shape 1013">
                <a:extLst>
                  <a:ext uri="{FF2B5EF4-FFF2-40B4-BE49-F238E27FC236}">
                    <a16:creationId xmlns:a16="http://schemas.microsoft.com/office/drawing/2014/main" id="{916DF60B-CF6E-7547-833B-405C64BF13A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5" name="Freeform: Shape 1014">
                <a:extLst>
                  <a:ext uri="{FF2B5EF4-FFF2-40B4-BE49-F238E27FC236}">
                    <a16:creationId xmlns:a16="http://schemas.microsoft.com/office/drawing/2014/main" id="{C6BC6C47-70D7-2347-B8D7-3D3592C4710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grpSp>
        <p:nvGrpSpPr>
          <p:cNvPr id="126" name="Group 125">
            <a:extLst>
              <a:ext uri="{FF2B5EF4-FFF2-40B4-BE49-F238E27FC236}">
                <a16:creationId xmlns:a16="http://schemas.microsoft.com/office/drawing/2014/main" id="{7B8B32EA-53A2-AE4B-B6B5-81889BE56B0B}"/>
              </a:ext>
            </a:extLst>
          </p:cNvPr>
          <p:cNvGrpSpPr/>
          <p:nvPr/>
        </p:nvGrpSpPr>
        <p:grpSpPr>
          <a:xfrm>
            <a:off x="4213610" y="4165495"/>
            <a:ext cx="1294300" cy="1896829"/>
            <a:chOff x="3510167" y="3429000"/>
            <a:chExt cx="1078583" cy="1580691"/>
          </a:xfrm>
        </p:grpSpPr>
        <p:sp>
          <p:nvSpPr>
            <p:cNvPr id="127" name="Rounded Rectangle 126">
              <a:extLst>
                <a:ext uri="{FF2B5EF4-FFF2-40B4-BE49-F238E27FC236}">
                  <a16:creationId xmlns:a16="http://schemas.microsoft.com/office/drawing/2014/main" id="{82473762-A4E2-6F43-A883-7DD4A55D0197}"/>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28" name="TextBox 127">
              <a:extLst>
                <a:ext uri="{FF2B5EF4-FFF2-40B4-BE49-F238E27FC236}">
                  <a16:creationId xmlns:a16="http://schemas.microsoft.com/office/drawing/2014/main" id="{4308BD17-9E23-BB48-9853-7B531F84864B}"/>
                </a:ext>
              </a:extLst>
            </p:cNvPr>
            <p:cNvSpPr txBox="1"/>
            <p:nvPr/>
          </p:nvSpPr>
          <p:spPr>
            <a:xfrm>
              <a:off x="3792000" y="4778858"/>
              <a:ext cx="554639" cy="230833"/>
            </a:xfrm>
            <a:prstGeom prst="rect">
              <a:avLst/>
            </a:prstGeom>
            <a:noFill/>
            <a:ln>
              <a:noFill/>
            </a:ln>
          </p:spPr>
          <p:txBody>
            <a:bodyPr wrap="none" rtlCol="0">
              <a:spAutoFit/>
            </a:bodyPr>
            <a:lstStyle/>
            <a:p>
              <a:r>
                <a:rPr lang="en-US" sz="1200" dirty="0"/>
                <a:t>People</a:t>
              </a:r>
            </a:p>
          </p:txBody>
        </p:sp>
      </p:grpSp>
      <p:grpSp>
        <p:nvGrpSpPr>
          <p:cNvPr id="129" name="Group 128">
            <a:extLst>
              <a:ext uri="{FF2B5EF4-FFF2-40B4-BE49-F238E27FC236}">
                <a16:creationId xmlns:a16="http://schemas.microsoft.com/office/drawing/2014/main" id="{86B3EC1B-A9D5-CB45-89D0-EB350AE746CE}"/>
              </a:ext>
            </a:extLst>
          </p:cNvPr>
          <p:cNvGrpSpPr/>
          <p:nvPr/>
        </p:nvGrpSpPr>
        <p:grpSpPr>
          <a:xfrm>
            <a:off x="5668310" y="4164636"/>
            <a:ext cx="3949361" cy="1916738"/>
            <a:chOff x="4722418" y="3428285"/>
            <a:chExt cx="3291134" cy="1597282"/>
          </a:xfrm>
        </p:grpSpPr>
        <p:sp>
          <p:nvSpPr>
            <p:cNvPr id="130" name="Rounded Rectangle 129">
              <a:extLst>
                <a:ext uri="{FF2B5EF4-FFF2-40B4-BE49-F238E27FC236}">
                  <a16:creationId xmlns:a16="http://schemas.microsoft.com/office/drawing/2014/main" id="{B724908C-634D-4D42-831C-AE4D7443595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1" name="TextBox 130">
              <a:extLst>
                <a:ext uri="{FF2B5EF4-FFF2-40B4-BE49-F238E27FC236}">
                  <a16:creationId xmlns:a16="http://schemas.microsoft.com/office/drawing/2014/main" id="{91D55E8A-DBA7-4943-BD0F-3F03B75536F6}"/>
                </a:ext>
              </a:extLst>
            </p:cNvPr>
            <p:cNvSpPr txBox="1"/>
            <p:nvPr/>
          </p:nvSpPr>
          <p:spPr>
            <a:xfrm>
              <a:off x="6147124" y="4794734"/>
              <a:ext cx="670857" cy="230833"/>
            </a:xfrm>
            <a:prstGeom prst="rect">
              <a:avLst/>
            </a:prstGeom>
            <a:noFill/>
            <a:ln>
              <a:noFill/>
            </a:ln>
          </p:spPr>
          <p:txBody>
            <a:bodyPr wrap="none" rtlCol="0">
              <a:spAutoFit/>
            </a:bodyPr>
            <a:lstStyle/>
            <a:p>
              <a:r>
                <a:rPr lang="en-US" sz="1200" dirty="0"/>
                <a:t>Platform</a:t>
              </a:r>
            </a:p>
          </p:txBody>
        </p:sp>
      </p:grpSp>
      <p:grpSp>
        <p:nvGrpSpPr>
          <p:cNvPr id="132" name="Group 131">
            <a:extLst>
              <a:ext uri="{FF2B5EF4-FFF2-40B4-BE49-F238E27FC236}">
                <a16:creationId xmlns:a16="http://schemas.microsoft.com/office/drawing/2014/main" id="{B7A562A8-CC04-124A-8276-5BA31422F1F7}"/>
              </a:ext>
            </a:extLst>
          </p:cNvPr>
          <p:cNvGrpSpPr/>
          <p:nvPr/>
        </p:nvGrpSpPr>
        <p:grpSpPr>
          <a:xfrm>
            <a:off x="4195830" y="2204631"/>
            <a:ext cx="4062058" cy="1845500"/>
            <a:chOff x="3495351" y="1794947"/>
            <a:chExt cx="3385048" cy="1537917"/>
          </a:xfrm>
        </p:grpSpPr>
        <p:sp>
          <p:nvSpPr>
            <p:cNvPr id="133" name="Rounded Rectangle 132">
              <a:extLst>
                <a:ext uri="{FF2B5EF4-FFF2-40B4-BE49-F238E27FC236}">
                  <a16:creationId xmlns:a16="http://schemas.microsoft.com/office/drawing/2014/main" id="{159A1D9E-0027-634E-B735-BAAE3EC5A5F9}"/>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4" name="TextBox 133">
              <a:extLst>
                <a:ext uri="{FF2B5EF4-FFF2-40B4-BE49-F238E27FC236}">
                  <a16:creationId xmlns:a16="http://schemas.microsoft.com/office/drawing/2014/main" id="{C62893DF-81DA-2B40-93DC-547809659B9A}"/>
                </a:ext>
              </a:extLst>
            </p:cNvPr>
            <p:cNvSpPr txBox="1"/>
            <p:nvPr/>
          </p:nvSpPr>
          <p:spPr>
            <a:xfrm>
              <a:off x="4760750" y="1794947"/>
              <a:ext cx="669521" cy="230833"/>
            </a:xfrm>
            <a:prstGeom prst="rect">
              <a:avLst/>
            </a:prstGeom>
            <a:noFill/>
            <a:ln>
              <a:noFill/>
            </a:ln>
          </p:spPr>
          <p:txBody>
            <a:bodyPr wrap="none" rtlCol="0">
              <a:spAutoFit/>
            </a:bodyPr>
            <a:lstStyle/>
            <a:p>
              <a:r>
                <a:rPr lang="en-US" sz="1200" dirty="0"/>
                <a:t>Portfolio</a:t>
              </a:r>
            </a:p>
          </p:txBody>
        </p:sp>
      </p:grpSp>
      <p:grpSp>
        <p:nvGrpSpPr>
          <p:cNvPr id="135" name="Group 134">
            <a:extLst>
              <a:ext uri="{FF2B5EF4-FFF2-40B4-BE49-F238E27FC236}">
                <a16:creationId xmlns:a16="http://schemas.microsoft.com/office/drawing/2014/main" id="{B1316F66-C42B-584A-86C4-0077E83322AA}"/>
              </a:ext>
            </a:extLst>
          </p:cNvPr>
          <p:cNvGrpSpPr/>
          <p:nvPr/>
        </p:nvGrpSpPr>
        <p:grpSpPr>
          <a:xfrm>
            <a:off x="8397154" y="2160083"/>
            <a:ext cx="1244610" cy="1890048"/>
            <a:chOff x="6996455" y="1757824"/>
            <a:chExt cx="1037175" cy="1575040"/>
          </a:xfrm>
        </p:grpSpPr>
        <p:sp>
          <p:nvSpPr>
            <p:cNvPr id="136" name="Rounded Rectangle 135">
              <a:extLst>
                <a:ext uri="{FF2B5EF4-FFF2-40B4-BE49-F238E27FC236}">
                  <a16:creationId xmlns:a16="http://schemas.microsoft.com/office/drawing/2014/main" id="{3B6714A6-3519-FE4B-8BE4-3919E7A2D5A1}"/>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7" name="TextBox 136">
              <a:extLst>
                <a:ext uri="{FF2B5EF4-FFF2-40B4-BE49-F238E27FC236}">
                  <a16:creationId xmlns:a16="http://schemas.microsoft.com/office/drawing/2014/main" id="{C91614AB-A9D5-B14D-8397-8ED89202A025}"/>
                </a:ext>
              </a:extLst>
            </p:cNvPr>
            <p:cNvSpPr txBox="1"/>
            <p:nvPr/>
          </p:nvSpPr>
          <p:spPr>
            <a:xfrm>
              <a:off x="7173194" y="1757824"/>
              <a:ext cx="602729" cy="230833"/>
            </a:xfrm>
            <a:prstGeom prst="rect">
              <a:avLst/>
            </a:prstGeom>
            <a:noFill/>
            <a:ln>
              <a:noFill/>
            </a:ln>
          </p:spPr>
          <p:txBody>
            <a:bodyPr wrap="none" rtlCol="0">
              <a:spAutoFit/>
            </a:bodyPr>
            <a:lstStyle/>
            <a:p>
              <a:r>
                <a:rPr lang="en-US" sz="1200" dirty="0"/>
                <a:t>Migrate</a:t>
              </a:r>
            </a:p>
          </p:txBody>
        </p:sp>
      </p:grpSp>
      <p:sp>
        <p:nvSpPr>
          <p:cNvPr id="138" name="Chevron 5">
            <a:extLst>
              <a:ext uri="{FF2B5EF4-FFF2-40B4-BE49-F238E27FC236}">
                <a16:creationId xmlns:a16="http://schemas.microsoft.com/office/drawing/2014/main" id="{4B315564-5125-D54F-B02A-AED7F340D4A0}"/>
              </a:ext>
            </a:extLst>
          </p:cNvPr>
          <p:cNvSpPr/>
          <p:nvPr/>
        </p:nvSpPr>
        <p:spPr>
          <a:xfrm>
            <a:off x="3882593" y="1630299"/>
            <a:ext cx="6101804" cy="562890"/>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Mobilize</a:t>
            </a:r>
          </a:p>
        </p:txBody>
      </p:sp>
      <p:cxnSp>
        <p:nvCxnSpPr>
          <p:cNvPr id="142" name="Straight Connector 141">
            <a:extLst>
              <a:ext uri="{FF2B5EF4-FFF2-40B4-BE49-F238E27FC236}">
                <a16:creationId xmlns:a16="http://schemas.microsoft.com/office/drawing/2014/main" id="{DEA6EE3D-6C51-8344-BA9B-EF2C6C8FFD56}"/>
              </a:ext>
            </a:extLst>
          </p:cNvPr>
          <p:cNvCxnSpPr>
            <a:cxnSpLocks/>
          </p:cNvCxnSpPr>
          <p:nvPr/>
        </p:nvCxnSpPr>
        <p:spPr>
          <a:xfrm>
            <a:off x="10145642" y="1864628"/>
            <a:ext cx="4144999"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E359345F-DD5C-454A-AF7C-F4F4287CE389}"/>
              </a:ext>
            </a:extLst>
          </p:cNvPr>
          <p:cNvSpPr/>
          <p:nvPr/>
        </p:nvSpPr>
        <p:spPr>
          <a:xfrm>
            <a:off x="0" y="6771322"/>
            <a:ext cx="14630400" cy="57835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FF9900"/>
              </a:highlight>
            </a:endParaRPr>
          </a:p>
        </p:txBody>
      </p:sp>
      <p:sp>
        <p:nvSpPr>
          <p:cNvPr id="140" name="Rectangle 139">
            <a:extLst>
              <a:ext uri="{FF2B5EF4-FFF2-40B4-BE49-F238E27FC236}">
                <a16:creationId xmlns:a16="http://schemas.microsoft.com/office/drawing/2014/main" id="{B0410036-23B8-0E4B-B528-C7961E84DEDB}"/>
              </a:ext>
            </a:extLst>
          </p:cNvPr>
          <p:cNvSpPr/>
          <p:nvPr/>
        </p:nvSpPr>
        <p:spPr>
          <a:xfrm>
            <a:off x="0" y="6859342"/>
            <a:ext cx="14630399" cy="461665"/>
          </a:xfrm>
          <a:prstGeom prst="rect">
            <a:avLst/>
          </a:prstGeom>
        </p:spPr>
        <p:txBody>
          <a:bodyPr wrap="square">
            <a:spAutoFit/>
          </a:bodyPr>
          <a:lstStyle/>
          <a:p>
            <a:pPr algn="ctr">
              <a:spcAft>
                <a:spcPts val="800"/>
              </a:spcAft>
            </a:pPr>
            <a:r>
              <a:rPr lang="en-US" sz="2400" b="1" dirty="0">
                <a:solidFill>
                  <a:schemeClr val="bg1"/>
                </a:solidFill>
                <a:latin typeface="Amazon Ember" panose="02000000000000000000" pitchFamily="2" charset="0"/>
                <a:ea typeface="Amazon Ember" panose="02000000000000000000" pitchFamily="2" charset="0"/>
              </a:rPr>
              <a:t>Enable readiness for a mass migration, modernization or greenfield</a:t>
            </a:r>
          </a:p>
        </p:txBody>
      </p:sp>
      <p:sp>
        <p:nvSpPr>
          <p:cNvPr id="141" name="TextBox 140">
            <a:extLst>
              <a:ext uri="{FF2B5EF4-FFF2-40B4-BE49-F238E27FC236}">
                <a16:creationId xmlns:a16="http://schemas.microsoft.com/office/drawing/2014/main" id="{6AD75EC7-6D45-F04D-AE7F-2988E57A0E85}"/>
              </a:ext>
            </a:extLst>
          </p:cNvPr>
          <p:cNvSpPr txBox="1"/>
          <p:nvPr/>
        </p:nvSpPr>
        <p:spPr>
          <a:xfrm>
            <a:off x="10082426" y="1503213"/>
            <a:ext cx="4567856" cy="5180905"/>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Outcomes</a:t>
            </a:r>
          </a:p>
          <a:p>
            <a:pPr>
              <a:spcAft>
                <a:spcPts val="800"/>
              </a:spcAft>
            </a:pPr>
            <a:r>
              <a:rPr lang="en-US" sz="1600" b="1" dirty="0">
                <a:ea typeface="Amazon Ember" panose="02000000000000000000" pitchFamily="2" charset="0"/>
              </a:rPr>
              <a:t>Platform</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Landing Zone with security controls</a:t>
            </a: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Adapted operational procedures  </a:t>
            </a:r>
          </a:p>
          <a:p>
            <a:pPr>
              <a:lnSpc>
                <a:spcPct val="150000"/>
              </a:lnSpc>
              <a:spcAft>
                <a:spcPts val="800"/>
              </a:spcAft>
            </a:pPr>
            <a:r>
              <a:rPr lang="en-US" sz="1600" b="1" dirty="0">
                <a:ea typeface="Amazon Ember" panose="02000000000000000000" pitchFamily="2" charset="0"/>
              </a:rPr>
              <a:t>Portfolio</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7R disposition &amp; decision criteria</a:t>
            </a:r>
          </a:p>
          <a:p>
            <a:pPr marL="285750" indent="-285750">
              <a:spcAft>
                <a:spcPts val="800"/>
              </a:spcAft>
              <a:buFont typeface="Arial" panose="020B0604020202020204" pitchFamily="34" charset="0"/>
              <a:buChar char="•"/>
            </a:pPr>
            <a:r>
              <a:rPr lang="en-US" sz="1500" dirty="0">
                <a:ea typeface="Amazon Ember" panose="02000000000000000000" pitchFamily="2" charset="0"/>
              </a:rPr>
              <a:t>App discovery &amp; migration Wave Plan</a:t>
            </a:r>
            <a:endParaRPr lang="en-US" sz="1600" b="1" dirty="0">
              <a:ea typeface="Amazon Ember" panose="02000000000000000000" pitchFamily="2" charset="0"/>
            </a:endParaRPr>
          </a:p>
          <a:p>
            <a:pPr>
              <a:lnSpc>
                <a:spcPct val="150000"/>
              </a:lnSpc>
              <a:spcAft>
                <a:spcPts val="800"/>
              </a:spcAft>
            </a:pPr>
            <a:r>
              <a:rPr lang="en-US" sz="1600" b="1" dirty="0">
                <a:ea typeface="Amazon Ember" panose="02000000000000000000" pitchFamily="2" charset="0"/>
              </a:rPr>
              <a:t>Migration</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3-5 applications migrated to AWS</a:t>
            </a:r>
          </a:p>
          <a:p>
            <a:pPr marL="285750" indent="-285750">
              <a:spcAft>
                <a:spcPts val="800"/>
              </a:spcAft>
              <a:buFont typeface="Arial" panose="020B0604020202020204" pitchFamily="34" charset="0"/>
              <a:buChar char="•"/>
            </a:pPr>
            <a:r>
              <a:rPr lang="en-US" sz="1500" dirty="0">
                <a:ea typeface="Amazon Ember" panose="02000000000000000000" pitchFamily="2" charset="0"/>
              </a:rPr>
              <a:t>Hands-on migration experience &amp; </a:t>
            </a:r>
            <a:r>
              <a:rPr lang="en-US" sz="1500" dirty="0"/>
              <a:t>patterns for use to scale migrations </a:t>
            </a:r>
          </a:p>
          <a:p>
            <a:pPr>
              <a:lnSpc>
                <a:spcPct val="150000"/>
              </a:lnSpc>
              <a:spcAft>
                <a:spcPts val="800"/>
              </a:spcAft>
            </a:pPr>
            <a:r>
              <a:rPr lang="en-US" sz="1600" b="1" dirty="0">
                <a:ea typeface="Amazon Ember" panose="02000000000000000000" pitchFamily="2" charset="0"/>
              </a:rPr>
              <a:t>People</a:t>
            </a:r>
            <a:endParaRPr lang="en-US" sz="1600" dirty="0">
              <a:ea typeface="Amazon Ember" panose="02000000000000000000" pitchFamily="2" charset="0"/>
            </a:endParaRPr>
          </a:p>
          <a:p>
            <a:pPr marL="285750" indent="-285750">
              <a:spcAft>
                <a:spcPts val="800"/>
              </a:spcAft>
              <a:buFont typeface="Arial" panose="020B0604020202020204" pitchFamily="34" charset="0"/>
              <a:buChar char="•"/>
            </a:pPr>
            <a:r>
              <a:rPr lang="en-US" sz="1500" dirty="0">
                <a:ea typeface="Amazon Ember" panose="02000000000000000000" pitchFamily="2" charset="0"/>
              </a:rPr>
              <a:t>CCoE structure, skills, &amp; staffing </a:t>
            </a:r>
            <a:endParaRPr lang="en-US" sz="1500" dirty="0"/>
          </a:p>
          <a:p>
            <a:pPr marL="285750" indent="-285750">
              <a:spcAft>
                <a:spcPts val="800"/>
              </a:spcAft>
              <a:buFont typeface="Arial" panose="020B0604020202020204" pitchFamily="34" charset="0"/>
              <a:buChar char="•"/>
            </a:pPr>
            <a:r>
              <a:rPr lang="en-US" sz="1500" dirty="0"/>
              <a:t>Organization change management plan(s)</a:t>
            </a:r>
            <a:endParaRPr lang="en-US" sz="1500" dirty="0">
              <a:ea typeface="Amazon Ember" panose="02000000000000000000" pitchFamily="2" charset="0"/>
            </a:endParaRPr>
          </a:p>
        </p:txBody>
      </p:sp>
      <p:sp>
        <p:nvSpPr>
          <p:cNvPr id="143" name="TextBox 142">
            <a:extLst>
              <a:ext uri="{FF2B5EF4-FFF2-40B4-BE49-F238E27FC236}">
                <a16:creationId xmlns:a16="http://schemas.microsoft.com/office/drawing/2014/main" id="{E8A61AE4-08A0-0845-94D2-8311EAFE8AE7}"/>
              </a:ext>
            </a:extLst>
          </p:cNvPr>
          <p:cNvSpPr txBox="1"/>
          <p:nvPr/>
        </p:nvSpPr>
        <p:spPr>
          <a:xfrm>
            <a:off x="214489" y="1506519"/>
            <a:ext cx="3941415" cy="5057795"/>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Goals</a:t>
            </a:r>
            <a:endParaRPr lang="en-US" sz="20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Build or validate AWS foundational environment to support targeted workloads and future initiatives</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 </a:t>
            </a: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Establish governance and security posture</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Scale enterprise operations to AWS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Identify migration patterns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Define team model and agile work streams</a:t>
            </a:r>
            <a:br>
              <a:rPr lang="en-US" sz="1600" dirty="0">
                <a:latin typeface="Amazon Ember" panose="02000000000000000000" pitchFamily="2" charset="0"/>
                <a:ea typeface="Amazon Ember" panose="02000000000000000000" pitchFamily="2" charset="0"/>
              </a:rPr>
            </a:b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Develop cost and resource model for the migration of a defined portfolio </a:t>
            </a:r>
          </a:p>
        </p:txBody>
      </p:sp>
    </p:spTree>
    <p:extLst>
      <p:ext uri="{BB962C8B-B14F-4D97-AF65-F5344CB8AC3E}">
        <p14:creationId xmlns:p14="http://schemas.microsoft.com/office/powerpoint/2010/main" val="358644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E95AB4-CA61-0045-9264-D2398FA212A7}"/>
              </a:ext>
            </a:extLst>
          </p:cNvPr>
          <p:cNvGraphicFramePr>
            <a:graphicFrameLocks noGrp="1"/>
          </p:cNvGraphicFramePr>
          <p:nvPr/>
        </p:nvGraphicFramePr>
        <p:xfrm>
          <a:off x="751051" y="1376811"/>
          <a:ext cx="13557270" cy="6096842"/>
        </p:xfrm>
        <a:graphic>
          <a:graphicData uri="http://schemas.openxmlformats.org/drawingml/2006/table">
            <a:tbl>
              <a:tblPr firstRow="1" bandRow="1">
                <a:tableStyleId>{5940675A-B579-460E-94D1-54222C63F5DA}</a:tableStyleId>
              </a:tblPr>
              <a:tblGrid>
                <a:gridCol w="1135696">
                  <a:extLst>
                    <a:ext uri="{9D8B030D-6E8A-4147-A177-3AD203B41FA5}">
                      <a16:colId xmlns:a16="http://schemas.microsoft.com/office/drawing/2014/main" val="1345181805"/>
                    </a:ext>
                  </a:extLst>
                </a:gridCol>
                <a:gridCol w="1114023">
                  <a:extLst>
                    <a:ext uri="{9D8B030D-6E8A-4147-A177-3AD203B41FA5}">
                      <a16:colId xmlns:a16="http://schemas.microsoft.com/office/drawing/2014/main" val="3842254298"/>
                    </a:ext>
                  </a:extLst>
                </a:gridCol>
                <a:gridCol w="1126901">
                  <a:extLst>
                    <a:ext uri="{9D8B030D-6E8A-4147-A177-3AD203B41FA5}">
                      <a16:colId xmlns:a16="http://schemas.microsoft.com/office/drawing/2014/main" val="1484075571"/>
                    </a:ext>
                  </a:extLst>
                </a:gridCol>
                <a:gridCol w="1139780">
                  <a:extLst>
                    <a:ext uri="{9D8B030D-6E8A-4147-A177-3AD203B41FA5}">
                      <a16:colId xmlns:a16="http://schemas.microsoft.com/office/drawing/2014/main" val="255111226"/>
                    </a:ext>
                  </a:extLst>
                </a:gridCol>
                <a:gridCol w="1146220">
                  <a:extLst>
                    <a:ext uri="{9D8B030D-6E8A-4147-A177-3AD203B41FA5}">
                      <a16:colId xmlns:a16="http://schemas.microsoft.com/office/drawing/2014/main" val="66509699"/>
                    </a:ext>
                  </a:extLst>
                </a:gridCol>
                <a:gridCol w="1120462">
                  <a:extLst>
                    <a:ext uri="{9D8B030D-6E8A-4147-A177-3AD203B41FA5}">
                      <a16:colId xmlns:a16="http://schemas.microsoft.com/office/drawing/2014/main" val="4136782918"/>
                    </a:ext>
                  </a:extLst>
                </a:gridCol>
                <a:gridCol w="1126901">
                  <a:extLst>
                    <a:ext uri="{9D8B030D-6E8A-4147-A177-3AD203B41FA5}">
                      <a16:colId xmlns:a16="http://schemas.microsoft.com/office/drawing/2014/main" val="937844714"/>
                    </a:ext>
                  </a:extLst>
                </a:gridCol>
                <a:gridCol w="1152660">
                  <a:extLst>
                    <a:ext uri="{9D8B030D-6E8A-4147-A177-3AD203B41FA5}">
                      <a16:colId xmlns:a16="http://schemas.microsoft.com/office/drawing/2014/main" val="1669382892"/>
                    </a:ext>
                  </a:extLst>
                </a:gridCol>
                <a:gridCol w="1165538">
                  <a:extLst>
                    <a:ext uri="{9D8B030D-6E8A-4147-A177-3AD203B41FA5}">
                      <a16:colId xmlns:a16="http://schemas.microsoft.com/office/drawing/2014/main" val="347227544"/>
                    </a:ext>
                  </a:extLst>
                </a:gridCol>
                <a:gridCol w="3329089">
                  <a:extLst>
                    <a:ext uri="{9D8B030D-6E8A-4147-A177-3AD203B41FA5}">
                      <a16:colId xmlns:a16="http://schemas.microsoft.com/office/drawing/2014/main" val="3997009336"/>
                    </a:ext>
                  </a:extLst>
                </a:gridCol>
              </a:tblGrid>
              <a:tr h="609684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1927044"/>
                  </a:ext>
                </a:extLst>
              </a:tr>
            </a:tbl>
          </a:graphicData>
        </a:graphic>
      </p:graphicFrame>
      <p:pic>
        <p:nvPicPr>
          <p:cNvPr id="13" name="Picture 12">
            <a:extLst>
              <a:ext uri="{FF2B5EF4-FFF2-40B4-BE49-F238E27FC236}">
                <a16:creationId xmlns:a16="http://schemas.microsoft.com/office/drawing/2014/main" id="{4CCA0C4A-557A-2A42-9135-F334530AEFA3}"/>
              </a:ext>
            </a:extLst>
          </p:cNvPr>
          <p:cNvPicPr>
            <a:picLocks noChangeAspect="1"/>
          </p:cNvPicPr>
          <p:nvPr/>
        </p:nvPicPr>
        <p:blipFill>
          <a:blip r:embed="rId3"/>
          <a:stretch>
            <a:fillRect/>
          </a:stretch>
        </p:blipFill>
        <p:spPr>
          <a:xfrm>
            <a:off x="5168890" y="1078534"/>
            <a:ext cx="210467" cy="290104"/>
          </a:xfrm>
          <a:prstGeom prst="rect">
            <a:avLst/>
          </a:prstGeom>
        </p:spPr>
      </p:pic>
      <p:pic>
        <p:nvPicPr>
          <p:cNvPr id="18" name="Picture 17">
            <a:extLst>
              <a:ext uri="{FF2B5EF4-FFF2-40B4-BE49-F238E27FC236}">
                <a16:creationId xmlns:a16="http://schemas.microsoft.com/office/drawing/2014/main" id="{0F6EAACD-AE6E-434D-9006-AD6BFCD2D3FA}"/>
              </a:ext>
            </a:extLst>
          </p:cNvPr>
          <p:cNvPicPr>
            <a:picLocks noChangeAspect="1"/>
          </p:cNvPicPr>
          <p:nvPr/>
        </p:nvPicPr>
        <p:blipFill>
          <a:blip r:embed="rId3"/>
          <a:stretch>
            <a:fillRect/>
          </a:stretch>
        </p:blipFill>
        <p:spPr>
          <a:xfrm>
            <a:off x="9699697" y="1078534"/>
            <a:ext cx="210467" cy="290104"/>
          </a:xfrm>
          <a:prstGeom prst="rect">
            <a:avLst/>
          </a:prstGeom>
        </p:spPr>
      </p:pic>
      <p:pic>
        <p:nvPicPr>
          <p:cNvPr id="28" name="Picture 27">
            <a:extLst>
              <a:ext uri="{FF2B5EF4-FFF2-40B4-BE49-F238E27FC236}">
                <a16:creationId xmlns:a16="http://schemas.microsoft.com/office/drawing/2014/main" id="{0C16778A-5248-5748-A692-C96917B4B0A6}"/>
              </a:ext>
            </a:extLst>
          </p:cNvPr>
          <p:cNvPicPr>
            <a:picLocks noChangeAspect="1"/>
          </p:cNvPicPr>
          <p:nvPr/>
        </p:nvPicPr>
        <p:blipFill>
          <a:blip r:embed="rId3"/>
          <a:stretch>
            <a:fillRect/>
          </a:stretch>
        </p:blipFill>
        <p:spPr>
          <a:xfrm>
            <a:off x="7430088" y="1078534"/>
            <a:ext cx="210467" cy="290104"/>
          </a:xfrm>
          <a:prstGeom prst="rect">
            <a:avLst/>
          </a:prstGeom>
        </p:spPr>
      </p:pic>
      <p:sp>
        <p:nvSpPr>
          <p:cNvPr id="27" name="Rounded Rectangle">
            <a:extLst>
              <a:ext uri="{FF2B5EF4-FFF2-40B4-BE49-F238E27FC236}">
                <a16:creationId xmlns:a16="http://schemas.microsoft.com/office/drawing/2014/main" id="{7F9A9C82-9BA6-BC41-91A2-7EB718EC9381}"/>
              </a:ext>
            </a:extLst>
          </p:cNvPr>
          <p:cNvSpPr/>
          <p:nvPr/>
        </p:nvSpPr>
        <p:spPr>
          <a:xfrm>
            <a:off x="1926765"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1</a:t>
            </a:r>
            <a:endParaRPr sz="900" kern="1200" dirty="0">
              <a:solidFill>
                <a:srgbClr val="000000"/>
              </a:solidFill>
              <a:latin typeface="+mn-lt"/>
              <a:ea typeface="+mn-ea"/>
              <a:cs typeface="+mn-cs"/>
              <a:sym typeface="Helvetica Neue Medium"/>
            </a:endParaRPr>
          </a:p>
        </p:txBody>
      </p:sp>
      <p:sp>
        <p:nvSpPr>
          <p:cNvPr id="29" name="Rounded Rectangle">
            <a:extLst>
              <a:ext uri="{FF2B5EF4-FFF2-40B4-BE49-F238E27FC236}">
                <a16:creationId xmlns:a16="http://schemas.microsoft.com/office/drawing/2014/main" id="{CD53713F-4724-A149-A157-8884DE3AF2E3}"/>
              </a:ext>
            </a:extLst>
          </p:cNvPr>
          <p:cNvSpPr/>
          <p:nvPr/>
        </p:nvSpPr>
        <p:spPr>
          <a:xfrm>
            <a:off x="3045417"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2</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EC1976FC-D5C9-BF41-91F9-30413BAE9D58}"/>
              </a:ext>
            </a:extLst>
          </p:cNvPr>
          <p:cNvSpPr/>
          <p:nvPr/>
        </p:nvSpPr>
        <p:spPr>
          <a:xfrm>
            <a:off x="4173594"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3</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E0C4076B-9DE2-E344-800E-5A1FDD91FBC1}"/>
              </a:ext>
            </a:extLst>
          </p:cNvPr>
          <p:cNvSpPr/>
          <p:nvPr/>
        </p:nvSpPr>
        <p:spPr>
          <a:xfrm>
            <a:off x="5330346"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4</a:t>
            </a:r>
            <a:endParaRPr sz="900" kern="1200" dirty="0">
              <a:solidFill>
                <a:srgbClr val="000000"/>
              </a:solidFill>
              <a:latin typeface="+mn-lt"/>
              <a:ea typeface="+mn-ea"/>
              <a:cs typeface="+mn-cs"/>
              <a:sym typeface="Helvetica Neue Medium"/>
            </a:endParaRPr>
          </a:p>
        </p:txBody>
      </p:sp>
      <p:sp>
        <p:nvSpPr>
          <p:cNvPr id="33" name="Rounded Rectangle">
            <a:extLst>
              <a:ext uri="{FF2B5EF4-FFF2-40B4-BE49-F238E27FC236}">
                <a16:creationId xmlns:a16="http://schemas.microsoft.com/office/drawing/2014/main" id="{8D0C7CA8-E208-DA41-89E9-6B936EF48F03}"/>
              </a:ext>
            </a:extLst>
          </p:cNvPr>
          <p:cNvSpPr/>
          <p:nvPr/>
        </p:nvSpPr>
        <p:spPr>
          <a:xfrm>
            <a:off x="6458523"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5</a:t>
            </a:r>
            <a:endParaRPr sz="900" kern="1200" dirty="0">
              <a:solidFill>
                <a:srgbClr val="000000"/>
              </a:solidFill>
              <a:latin typeface="+mn-lt"/>
              <a:ea typeface="+mn-ea"/>
              <a:cs typeface="+mn-cs"/>
              <a:sym typeface="Helvetica Neue Medium"/>
            </a:endParaRPr>
          </a:p>
        </p:txBody>
      </p:sp>
      <p:sp>
        <p:nvSpPr>
          <p:cNvPr id="38" name="Rounded Rectangle">
            <a:extLst>
              <a:ext uri="{FF2B5EF4-FFF2-40B4-BE49-F238E27FC236}">
                <a16:creationId xmlns:a16="http://schemas.microsoft.com/office/drawing/2014/main" id="{16DD318A-52BA-F349-9DD5-673292B144CA}"/>
              </a:ext>
            </a:extLst>
          </p:cNvPr>
          <p:cNvSpPr/>
          <p:nvPr/>
        </p:nvSpPr>
        <p:spPr>
          <a:xfrm>
            <a:off x="7577175"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6</a:t>
            </a:r>
            <a:endParaRPr sz="900" kern="1200" dirty="0">
              <a:solidFill>
                <a:srgbClr val="000000"/>
              </a:solidFill>
              <a:latin typeface="+mn-lt"/>
              <a:ea typeface="+mn-ea"/>
              <a:cs typeface="+mn-cs"/>
              <a:sym typeface="Helvetica Neue Medium"/>
            </a:endParaRPr>
          </a:p>
        </p:txBody>
      </p:sp>
      <p:sp>
        <p:nvSpPr>
          <p:cNvPr id="39" name="Rounded Rectangle">
            <a:extLst>
              <a:ext uri="{FF2B5EF4-FFF2-40B4-BE49-F238E27FC236}">
                <a16:creationId xmlns:a16="http://schemas.microsoft.com/office/drawing/2014/main" id="{E651ECC8-DE90-9A46-9BC2-C9DBD8186C63}"/>
              </a:ext>
            </a:extLst>
          </p:cNvPr>
          <p:cNvSpPr/>
          <p:nvPr/>
        </p:nvSpPr>
        <p:spPr>
          <a:xfrm>
            <a:off x="8714877" y="1427696"/>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7</a:t>
            </a:r>
            <a:endParaRPr sz="900" kern="1200" dirty="0">
              <a:solidFill>
                <a:srgbClr val="000000"/>
              </a:solidFill>
              <a:latin typeface="+mn-lt"/>
              <a:ea typeface="+mn-ea"/>
              <a:cs typeface="+mn-cs"/>
              <a:sym typeface="Helvetica Neue Medium"/>
            </a:endParaRPr>
          </a:p>
        </p:txBody>
      </p:sp>
      <p:sp>
        <p:nvSpPr>
          <p:cNvPr id="40" name="Rounded Rectangle">
            <a:extLst>
              <a:ext uri="{FF2B5EF4-FFF2-40B4-BE49-F238E27FC236}">
                <a16:creationId xmlns:a16="http://schemas.microsoft.com/office/drawing/2014/main" id="{5FECA052-CE84-7544-A017-187D1F5ACF40}"/>
              </a:ext>
            </a:extLst>
          </p:cNvPr>
          <p:cNvSpPr/>
          <p:nvPr/>
        </p:nvSpPr>
        <p:spPr>
          <a:xfrm>
            <a:off x="9843054" y="1422465"/>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Week 8</a:t>
            </a:r>
            <a:endParaRPr sz="900" kern="1200" dirty="0">
              <a:solidFill>
                <a:srgbClr val="000000"/>
              </a:solidFill>
              <a:latin typeface="+mn-lt"/>
              <a:ea typeface="+mn-ea"/>
              <a:cs typeface="+mn-cs"/>
              <a:sym typeface="Helvetica Neue Medium"/>
            </a:endParaRPr>
          </a:p>
        </p:txBody>
      </p:sp>
      <p:sp>
        <p:nvSpPr>
          <p:cNvPr id="41" name="Rounded Rectangle">
            <a:extLst>
              <a:ext uri="{FF2B5EF4-FFF2-40B4-BE49-F238E27FC236}">
                <a16:creationId xmlns:a16="http://schemas.microsoft.com/office/drawing/2014/main" id="{DF1BFBF4-2784-DD4D-9EB5-C89FE0CEEF21}"/>
              </a:ext>
            </a:extLst>
          </p:cNvPr>
          <p:cNvSpPr/>
          <p:nvPr/>
        </p:nvSpPr>
        <p:spPr>
          <a:xfrm>
            <a:off x="11026988" y="1414264"/>
            <a:ext cx="3223477"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Continued….</a:t>
            </a:r>
            <a:endParaRPr sz="900" kern="1200" dirty="0">
              <a:solidFill>
                <a:srgbClr val="000000"/>
              </a:solidFill>
              <a:latin typeface="+mn-lt"/>
              <a:ea typeface="+mn-ea"/>
              <a:cs typeface="+mn-cs"/>
              <a:sym typeface="Helvetica Neue Medium"/>
            </a:endParaRPr>
          </a:p>
        </p:txBody>
      </p:sp>
      <p:sp>
        <p:nvSpPr>
          <p:cNvPr id="43" name="Rounded Rectangle">
            <a:extLst>
              <a:ext uri="{FF2B5EF4-FFF2-40B4-BE49-F238E27FC236}">
                <a16:creationId xmlns:a16="http://schemas.microsoft.com/office/drawing/2014/main" id="{F05FD3C2-B07E-3745-9AC4-2A0F13C5D51E}"/>
              </a:ext>
            </a:extLst>
          </p:cNvPr>
          <p:cNvSpPr/>
          <p:nvPr/>
        </p:nvSpPr>
        <p:spPr>
          <a:xfrm rot="16200000">
            <a:off x="-122836" y="6621617"/>
            <a:ext cx="1032366" cy="49641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rgbClr val="000000"/>
                </a:solidFill>
                <a:sym typeface="Helvetica Neue Medium"/>
              </a:rPr>
              <a:t>Portfolio</a:t>
            </a:r>
            <a:endParaRPr sz="1100" b="1" kern="1200" dirty="0">
              <a:solidFill>
                <a:srgbClr val="000000"/>
              </a:solidFill>
              <a:sym typeface="Helvetica Neue Medium"/>
            </a:endParaRPr>
          </a:p>
        </p:txBody>
      </p:sp>
      <p:pic>
        <p:nvPicPr>
          <p:cNvPr id="97" name="Picture 9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2898342" y="1078534"/>
            <a:ext cx="210467" cy="290104"/>
          </a:xfrm>
          <a:prstGeom prst="rect">
            <a:avLst/>
          </a:prstGeom>
        </p:spPr>
      </p:pic>
      <p:pic>
        <p:nvPicPr>
          <p:cNvPr id="98" name="Picture 97">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4023225" y="1078534"/>
            <a:ext cx="210467" cy="290104"/>
          </a:xfrm>
          <a:prstGeom prst="rect">
            <a:avLst/>
          </a:prstGeom>
        </p:spPr>
      </p:pic>
      <p:pic>
        <p:nvPicPr>
          <p:cNvPr id="99" name="Picture 98">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6314743" y="1078534"/>
            <a:ext cx="210467" cy="290104"/>
          </a:xfrm>
          <a:prstGeom prst="rect">
            <a:avLst/>
          </a:prstGeom>
        </p:spPr>
      </p:pic>
      <p:pic>
        <p:nvPicPr>
          <p:cNvPr id="100" name="Picture 99">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8547460" y="1078534"/>
            <a:ext cx="210467" cy="290104"/>
          </a:xfrm>
          <a:prstGeom prst="rect">
            <a:avLst/>
          </a:prstGeom>
        </p:spPr>
      </p:pic>
      <p:pic>
        <p:nvPicPr>
          <p:cNvPr id="101" name="Picture 100">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0878235" y="1078534"/>
            <a:ext cx="210467" cy="290104"/>
          </a:xfrm>
          <a:prstGeom prst="rect">
            <a:avLst/>
          </a:prstGeom>
        </p:spPr>
      </p:pic>
      <p:pic>
        <p:nvPicPr>
          <p:cNvPr id="102" name="Picture 101">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985161" y="1078534"/>
            <a:ext cx="210467" cy="290104"/>
          </a:xfrm>
          <a:prstGeom prst="rect">
            <a:avLst/>
          </a:prstGeom>
        </p:spPr>
      </p:pic>
      <p:pic>
        <p:nvPicPr>
          <p:cNvPr id="103" name="Picture 102">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3096160" y="1078534"/>
            <a:ext cx="210467" cy="290104"/>
          </a:xfrm>
          <a:prstGeom prst="rect">
            <a:avLst/>
          </a:prstGeom>
        </p:spPr>
      </p:pic>
      <p:sp>
        <p:nvSpPr>
          <p:cNvPr id="112" name="Rounded Rectangle">
            <a:extLst>
              <a:ext uri="{FF2B5EF4-FFF2-40B4-BE49-F238E27FC236}">
                <a16:creationId xmlns:a16="http://schemas.microsoft.com/office/drawing/2014/main" id="{9C9F26E4-1AF9-394C-9A0B-E5ECFFC259E2}"/>
              </a:ext>
            </a:extLst>
          </p:cNvPr>
          <p:cNvSpPr/>
          <p:nvPr/>
        </p:nvSpPr>
        <p:spPr>
          <a:xfrm rot="16200000">
            <a:off x="-120199" y="5548659"/>
            <a:ext cx="1022335" cy="491657"/>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Migration</a:t>
            </a:r>
            <a:endParaRPr sz="1100" b="1" kern="1200" dirty="0">
              <a:solidFill>
                <a:srgbClr val="000000"/>
              </a:solidFill>
              <a:latin typeface="+mn-lt"/>
              <a:ea typeface="+mn-ea"/>
              <a:cs typeface="+mn-cs"/>
              <a:sym typeface="Helvetica Neue Medium"/>
            </a:endParaRPr>
          </a:p>
        </p:txBody>
      </p:sp>
      <p:sp>
        <p:nvSpPr>
          <p:cNvPr id="127" name="Rounded Rectangle">
            <a:extLst>
              <a:ext uri="{FF2B5EF4-FFF2-40B4-BE49-F238E27FC236}">
                <a16:creationId xmlns:a16="http://schemas.microsoft.com/office/drawing/2014/main" id="{9C9F26E4-1AF9-394C-9A0B-E5ECFFC259E2}"/>
              </a:ext>
            </a:extLst>
          </p:cNvPr>
          <p:cNvSpPr/>
          <p:nvPr/>
        </p:nvSpPr>
        <p:spPr>
          <a:xfrm rot="16200000">
            <a:off x="-127794" y="4364555"/>
            <a:ext cx="1053567" cy="50769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Platform</a:t>
            </a:r>
            <a:endParaRPr sz="1100" b="1" kern="1200" dirty="0">
              <a:solidFill>
                <a:srgbClr val="000000"/>
              </a:solidFill>
              <a:latin typeface="+mn-lt"/>
              <a:ea typeface="+mn-ea"/>
              <a:cs typeface="+mn-cs"/>
              <a:sym typeface="Helvetica Neue Medium"/>
            </a:endParaRPr>
          </a:p>
        </p:txBody>
      </p:sp>
      <p:sp>
        <p:nvSpPr>
          <p:cNvPr id="49" name="Rounded Rectangle">
            <a:extLst>
              <a:ext uri="{FF2B5EF4-FFF2-40B4-BE49-F238E27FC236}">
                <a16:creationId xmlns:a16="http://schemas.microsoft.com/office/drawing/2014/main" id="{09668B15-F35F-5E4C-9CC7-F7D226342C7B}"/>
              </a:ext>
            </a:extLst>
          </p:cNvPr>
          <p:cNvSpPr/>
          <p:nvPr/>
        </p:nvSpPr>
        <p:spPr>
          <a:xfrm rot="16200000">
            <a:off x="-103946" y="3173034"/>
            <a:ext cx="1029541" cy="531369"/>
          </a:xfrm>
          <a:prstGeom prst="roundRect">
            <a:avLst>
              <a:gd name="adj" fmla="val 22203"/>
            </a:avLst>
          </a:prstGeom>
          <a:solidFill>
            <a:schemeClr val="accent2">
              <a:lumMod val="40000"/>
              <a:lumOff val="60000"/>
            </a:schemeClr>
          </a:solidFill>
          <a:ln w="12700">
            <a:noFill/>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chemeClr val="bg1"/>
                </a:solidFill>
                <a:sym typeface="Helvetica Neue Medium"/>
              </a:rPr>
              <a:t>People</a:t>
            </a:r>
          </a:p>
        </p:txBody>
      </p:sp>
      <p:sp>
        <p:nvSpPr>
          <p:cNvPr id="129" name="Rounded Rectangle">
            <a:extLst>
              <a:ext uri="{FF2B5EF4-FFF2-40B4-BE49-F238E27FC236}">
                <a16:creationId xmlns:a16="http://schemas.microsoft.com/office/drawing/2014/main" id="{215E228D-7879-4B4D-9689-031ECC9C11D4}"/>
              </a:ext>
            </a:extLst>
          </p:cNvPr>
          <p:cNvSpPr/>
          <p:nvPr/>
        </p:nvSpPr>
        <p:spPr>
          <a:xfrm rot="16200000">
            <a:off x="-109045" y="2009125"/>
            <a:ext cx="1030876" cy="522505"/>
          </a:xfrm>
          <a:prstGeom prst="roundRect">
            <a:avLst>
              <a:gd name="adj" fmla="val 22203"/>
            </a:avLst>
          </a:prstGeom>
          <a:solidFill>
            <a:schemeClr val="accent1"/>
          </a:solidFill>
          <a:ln w="12700">
            <a:noFill/>
            <a:miter lim="400000"/>
          </a:ln>
        </p:spPr>
        <p:txBody>
          <a:bodyPr lIns="42863" tIns="42863" rIns="42863" bIns="42863" anchor="t"/>
          <a:lstStyle/>
          <a:p>
            <a:pPr algn="ctr" defTabSz="1097280" hangingPunct="1">
              <a:defRPr sz="3000" b="0">
                <a:latin typeface="+mn-lt"/>
                <a:ea typeface="+mn-ea"/>
                <a:cs typeface="+mn-cs"/>
                <a:sym typeface="Helvetica Neue Medium"/>
              </a:defRPr>
            </a:pPr>
            <a:r>
              <a:rPr lang="en-US" sz="1100" b="1" kern="1200" dirty="0">
                <a:solidFill>
                  <a:schemeClr val="bg1"/>
                </a:solidFill>
                <a:sym typeface="Helvetica Neue Medium"/>
              </a:rPr>
              <a:t>B</a:t>
            </a:r>
            <a:r>
              <a:rPr lang="en-US" sz="1100" b="1" dirty="0">
                <a:solidFill>
                  <a:schemeClr val="bg1"/>
                </a:solidFill>
                <a:sym typeface="Helvetica Neue Medium"/>
              </a:rPr>
              <a:t>usiness Case</a:t>
            </a:r>
            <a:endParaRPr sz="1100" b="1" kern="1200" dirty="0">
              <a:solidFill>
                <a:schemeClr val="bg1"/>
              </a:solidFill>
              <a:sym typeface="Helvetica Neue Medium"/>
            </a:endParaRPr>
          </a:p>
        </p:txBody>
      </p:sp>
      <p:sp>
        <p:nvSpPr>
          <p:cNvPr id="134" name="Title 1">
            <a:extLst>
              <a:ext uri="{FF2B5EF4-FFF2-40B4-BE49-F238E27FC236}">
                <a16:creationId xmlns:a16="http://schemas.microsoft.com/office/drawing/2014/main" id="{1B1E10EF-D518-2442-8A6A-4BD22C64E7B1}"/>
              </a:ext>
            </a:extLst>
          </p:cNvPr>
          <p:cNvSpPr>
            <a:spLocks noGrp="1"/>
          </p:cNvSpPr>
          <p:nvPr>
            <p:ph type="title" idx="4294967295"/>
          </p:nvPr>
        </p:nvSpPr>
        <p:spPr>
          <a:xfrm>
            <a:off x="647700" y="26988"/>
            <a:ext cx="13982700" cy="958850"/>
          </a:xfrm>
        </p:spPr>
        <p:txBody>
          <a:bodyPr>
            <a:normAutofit/>
          </a:bodyPr>
          <a:lstStyle/>
          <a:p>
            <a:r>
              <a:rPr lang="en-US" dirty="0"/>
              <a:t>Post-MRA Cloud Migration Journey – Mobilize Phase</a:t>
            </a:r>
          </a:p>
        </p:txBody>
      </p:sp>
      <p:sp>
        <p:nvSpPr>
          <p:cNvPr id="135" name="Rectangle 134">
            <a:extLst>
              <a:ext uri="{FF2B5EF4-FFF2-40B4-BE49-F238E27FC236}">
                <a16:creationId xmlns:a16="http://schemas.microsoft.com/office/drawing/2014/main" id="{7FE6D615-5733-2D46-8430-B83EF2AFF952}"/>
              </a:ext>
            </a:extLst>
          </p:cNvPr>
          <p:cNvSpPr/>
          <p:nvPr/>
        </p:nvSpPr>
        <p:spPr>
          <a:xfrm>
            <a:off x="344158" y="620080"/>
            <a:ext cx="13848260" cy="400110"/>
          </a:xfrm>
          <a:prstGeom prst="rect">
            <a:avLst/>
          </a:prstGeom>
        </p:spPr>
        <p:txBody>
          <a:bodyPr wrap="square">
            <a:spAutoFit/>
          </a:bodyPr>
          <a:lstStyle/>
          <a:p>
            <a:r>
              <a:rPr lang="en-US" sz="2000" dirty="0">
                <a:latin typeface="Ember"/>
              </a:rPr>
              <a:t>The timeline below serves as first iteration of the recommended EBA engagement, which will adapt as we work together</a:t>
            </a:r>
            <a:endParaRPr lang="en-US" sz="2000" dirty="0"/>
          </a:p>
        </p:txBody>
      </p:sp>
      <p:sp>
        <p:nvSpPr>
          <p:cNvPr id="80" name="Rounded Rectangle">
            <a:extLst>
              <a:ext uri="{FF2B5EF4-FFF2-40B4-BE49-F238E27FC236}">
                <a16:creationId xmlns:a16="http://schemas.microsoft.com/office/drawing/2014/main" id="{4A445DCD-42AC-CE4C-9873-2DEF6D62D06A}"/>
              </a:ext>
            </a:extLst>
          </p:cNvPr>
          <p:cNvSpPr/>
          <p:nvPr/>
        </p:nvSpPr>
        <p:spPr>
          <a:xfrm>
            <a:off x="801762" y="1822556"/>
            <a:ext cx="1019790" cy="5535639"/>
          </a:xfrm>
          <a:prstGeom prst="roundRect">
            <a:avLst>
              <a:gd name="adj" fmla="val 22203"/>
            </a:avLst>
          </a:prstGeom>
          <a:solidFill>
            <a:schemeClr val="accent6">
              <a:alpha val="4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400" b="1" kern="1200" dirty="0">
                <a:solidFill>
                  <a:srgbClr val="000000"/>
                </a:solidFill>
                <a:latin typeface="+mn-lt"/>
                <a:ea typeface="+mn-ea"/>
                <a:cs typeface="+mn-cs"/>
                <a:sym typeface="Helvetica Neue Medium"/>
              </a:rPr>
              <a:t>Platform Party</a:t>
            </a:r>
            <a:endParaRPr sz="1400" b="1" kern="1200" dirty="0">
              <a:solidFill>
                <a:srgbClr val="000000"/>
              </a:solidFill>
              <a:latin typeface="+mn-lt"/>
              <a:ea typeface="+mn-ea"/>
              <a:cs typeface="+mn-cs"/>
              <a:sym typeface="Helvetica Neue Medium"/>
            </a:endParaRPr>
          </a:p>
        </p:txBody>
      </p:sp>
      <p:sp>
        <p:nvSpPr>
          <p:cNvPr id="81" name="Rounded Rectangle">
            <a:extLst>
              <a:ext uri="{FF2B5EF4-FFF2-40B4-BE49-F238E27FC236}">
                <a16:creationId xmlns:a16="http://schemas.microsoft.com/office/drawing/2014/main" id="{5033C7C1-8D28-4948-B0BC-48204A3AB5E8}"/>
              </a:ext>
            </a:extLst>
          </p:cNvPr>
          <p:cNvSpPr/>
          <p:nvPr/>
        </p:nvSpPr>
        <p:spPr>
          <a:xfrm>
            <a:off x="6450374" y="1822556"/>
            <a:ext cx="1054228" cy="5535639"/>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400" b="1" kern="1200" dirty="0">
                <a:solidFill>
                  <a:srgbClr val="000000"/>
                </a:solidFill>
                <a:latin typeface="+mn-lt"/>
                <a:ea typeface="+mn-ea"/>
                <a:cs typeface="+mn-cs"/>
                <a:sym typeface="Helvetica Neue Medium"/>
              </a:rPr>
              <a:t>Migration Party</a:t>
            </a:r>
            <a:endParaRPr sz="1400" b="1" kern="1200" dirty="0">
              <a:solidFill>
                <a:srgbClr val="000000"/>
              </a:solidFill>
              <a:latin typeface="+mn-lt"/>
              <a:ea typeface="+mn-ea"/>
              <a:cs typeface="+mn-cs"/>
              <a:sym typeface="Helvetica Neue Medium"/>
            </a:endParaRPr>
          </a:p>
        </p:txBody>
      </p:sp>
      <p:sp>
        <p:nvSpPr>
          <p:cNvPr id="87" name="Rounded Rectangle">
            <a:extLst>
              <a:ext uri="{FF2B5EF4-FFF2-40B4-BE49-F238E27FC236}">
                <a16:creationId xmlns:a16="http://schemas.microsoft.com/office/drawing/2014/main" id="{AA4E464B-BDF4-1341-8596-C9A29773C612}"/>
              </a:ext>
            </a:extLst>
          </p:cNvPr>
          <p:cNvSpPr/>
          <p:nvPr/>
        </p:nvSpPr>
        <p:spPr>
          <a:xfrm>
            <a:off x="1954466" y="1941606"/>
            <a:ext cx="2056043"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Update business case based on metrics and results of Learned from Party</a:t>
            </a:r>
            <a:endParaRPr lang="en-US" sz="1100" dirty="0">
              <a:solidFill>
                <a:schemeClr val="bg1"/>
              </a:solidFill>
              <a:latin typeface="Calibri"/>
            </a:endParaRPr>
          </a:p>
        </p:txBody>
      </p:sp>
      <p:sp>
        <p:nvSpPr>
          <p:cNvPr id="88" name="Rounded Rectangle">
            <a:extLst>
              <a:ext uri="{FF2B5EF4-FFF2-40B4-BE49-F238E27FC236}">
                <a16:creationId xmlns:a16="http://schemas.microsoft.com/office/drawing/2014/main" id="{DF839FCF-3E69-664A-B507-16C316D4E4D7}"/>
              </a:ext>
            </a:extLst>
          </p:cNvPr>
          <p:cNvSpPr/>
          <p:nvPr/>
        </p:nvSpPr>
        <p:spPr>
          <a:xfrm>
            <a:off x="3048591"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b="1" dirty="0">
                <a:solidFill>
                  <a:srgbClr val="000000"/>
                </a:solidFill>
                <a:sym typeface="Helvetica Neue Medium"/>
              </a:rPr>
              <a:t>People Party</a:t>
            </a:r>
            <a:endParaRPr sz="1050" b="1" kern="1200" dirty="0">
              <a:solidFill>
                <a:srgbClr val="000000"/>
              </a:solidFill>
              <a:ea typeface="+mn-ea"/>
              <a:cs typeface="+mn-cs"/>
              <a:sym typeface="Helvetica Neue Medium"/>
            </a:endParaRPr>
          </a:p>
        </p:txBody>
      </p:sp>
      <p:sp>
        <p:nvSpPr>
          <p:cNvPr id="89" name="Rounded Rectangle">
            <a:extLst>
              <a:ext uri="{FF2B5EF4-FFF2-40B4-BE49-F238E27FC236}">
                <a16:creationId xmlns:a16="http://schemas.microsoft.com/office/drawing/2014/main" id="{B5A114F7-8CD7-ED43-B378-9702E27B2D03}"/>
              </a:ext>
            </a:extLst>
          </p:cNvPr>
          <p:cNvSpPr/>
          <p:nvPr/>
        </p:nvSpPr>
        <p:spPr>
          <a:xfrm>
            <a:off x="1954467" y="6651432"/>
            <a:ext cx="995038"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Portfolio Party</a:t>
            </a:r>
            <a:endParaRPr sz="1100" b="1" kern="1200" dirty="0">
              <a:solidFill>
                <a:srgbClr val="000000"/>
              </a:solidFill>
              <a:latin typeface="+mn-lt"/>
              <a:ea typeface="+mn-ea"/>
              <a:cs typeface="+mn-cs"/>
              <a:sym typeface="Helvetica Neue Medium"/>
            </a:endParaRPr>
          </a:p>
        </p:txBody>
      </p:sp>
      <p:sp>
        <p:nvSpPr>
          <p:cNvPr id="137" name="Rounded Rectangle">
            <a:extLst>
              <a:ext uri="{FF2B5EF4-FFF2-40B4-BE49-F238E27FC236}">
                <a16:creationId xmlns:a16="http://schemas.microsoft.com/office/drawing/2014/main" id="{E6C383B8-DCAE-E740-9A49-EF9757A205C7}"/>
              </a:ext>
            </a:extLst>
          </p:cNvPr>
          <p:cNvSpPr/>
          <p:nvPr/>
        </p:nvSpPr>
        <p:spPr>
          <a:xfrm>
            <a:off x="1932397" y="4026229"/>
            <a:ext cx="1017108"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Landing Zone backlog</a:t>
            </a:r>
            <a:endParaRPr sz="1100" kern="1200" dirty="0">
              <a:solidFill>
                <a:srgbClr val="000000"/>
              </a:solidFill>
              <a:latin typeface="+mn-lt"/>
              <a:ea typeface="+mn-ea"/>
              <a:cs typeface="+mn-cs"/>
              <a:sym typeface="Helvetica Neue Medium"/>
            </a:endParaRPr>
          </a:p>
        </p:txBody>
      </p:sp>
      <p:sp>
        <p:nvSpPr>
          <p:cNvPr id="142" name="Rounded Rectangle">
            <a:extLst>
              <a:ext uri="{FF2B5EF4-FFF2-40B4-BE49-F238E27FC236}">
                <a16:creationId xmlns:a16="http://schemas.microsoft.com/office/drawing/2014/main" id="{A4E6AFD0-D67F-7949-A0EA-0560AAC42820}"/>
              </a:ext>
            </a:extLst>
          </p:cNvPr>
          <p:cNvSpPr/>
          <p:nvPr/>
        </p:nvSpPr>
        <p:spPr>
          <a:xfrm>
            <a:off x="4189820"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Training plan for CCOE</a:t>
            </a:r>
            <a:endParaRPr sz="1050" kern="1200" dirty="0">
              <a:solidFill>
                <a:srgbClr val="000000"/>
              </a:solidFill>
              <a:ea typeface="+mn-ea"/>
              <a:cs typeface="+mn-cs"/>
              <a:sym typeface="Helvetica Neue Medium"/>
            </a:endParaRPr>
          </a:p>
        </p:txBody>
      </p:sp>
      <p:sp>
        <p:nvSpPr>
          <p:cNvPr id="143" name="Rounded Rectangle">
            <a:extLst>
              <a:ext uri="{FF2B5EF4-FFF2-40B4-BE49-F238E27FC236}">
                <a16:creationId xmlns:a16="http://schemas.microsoft.com/office/drawing/2014/main" id="{46E67121-99CC-5446-B845-535800F99047}"/>
              </a:ext>
            </a:extLst>
          </p:cNvPr>
          <p:cNvSpPr/>
          <p:nvPr/>
        </p:nvSpPr>
        <p:spPr>
          <a:xfrm>
            <a:off x="5331049" y="2961407"/>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Execute Skills and Training Plan</a:t>
            </a:r>
            <a:endParaRPr sz="1050" kern="1200" dirty="0">
              <a:solidFill>
                <a:srgbClr val="000000"/>
              </a:solidFill>
              <a:ea typeface="+mn-ea"/>
              <a:cs typeface="+mn-cs"/>
              <a:sym typeface="Helvetica Neue Medium"/>
            </a:endParaRPr>
          </a:p>
        </p:txBody>
      </p:sp>
      <p:sp>
        <p:nvSpPr>
          <p:cNvPr id="145" name="Rounded Rectangle">
            <a:extLst>
              <a:ext uri="{FF2B5EF4-FFF2-40B4-BE49-F238E27FC236}">
                <a16:creationId xmlns:a16="http://schemas.microsoft.com/office/drawing/2014/main" id="{9079E86C-70B9-9B4D-AA78-A1F953DBC250}"/>
              </a:ext>
            </a:extLst>
          </p:cNvPr>
          <p:cNvSpPr/>
          <p:nvPr/>
        </p:nvSpPr>
        <p:spPr>
          <a:xfrm>
            <a:off x="7602997" y="1941606"/>
            <a:ext cx="3197107"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Refine Business Case with Party Results and Socialize with Key Stakeholders (IT &amp; Business)</a:t>
            </a:r>
            <a:endParaRPr lang="en-US" sz="1100" dirty="0">
              <a:solidFill>
                <a:schemeClr val="bg1"/>
              </a:solidFill>
              <a:latin typeface="Calibri"/>
            </a:endParaRPr>
          </a:p>
        </p:txBody>
      </p:sp>
      <p:sp>
        <p:nvSpPr>
          <p:cNvPr id="146" name="Rounded Rectangle">
            <a:extLst>
              <a:ext uri="{FF2B5EF4-FFF2-40B4-BE49-F238E27FC236}">
                <a16:creationId xmlns:a16="http://schemas.microsoft.com/office/drawing/2014/main" id="{6B92091A-1A2B-C64E-BA7A-D69E67956880}"/>
              </a:ext>
            </a:extLst>
          </p:cNvPr>
          <p:cNvSpPr/>
          <p:nvPr/>
        </p:nvSpPr>
        <p:spPr>
          <a:xfrm>
            <a:off x="1942037" y="5397753"/>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Migration Pattern Designs</a:t>
            </a:r>
            <a:endParaRPr sz="1050" kern="1200" dirty="0">
              <a:solidFill>
                <a:srgbClr val="000000"/>
              </a:solidFill>
              <a:ea typeface="+mn-ea"/>
              <a:cs typeface="+mn-cs"/>
              <a:sym typeface="Helvetica Neue Medium"/>
            </a:endParaRPr>
          </a:p>
        </p:txBody>
      </p:sp>
      <p:sp>
        <p:nvSpPr>
          <p:cNvPr id="147" name="Rounded Rectangle">
            <a:extLst>
              <a:ext uri="{FF2B5EF4-FFF2-40B4-BE49-F238E27FC236}">
                <a16:creationId xmlns:a16="http://schemas.microsoft.com/office/drawing/2014/main" id="{E0ADA4AD-A0E0-E541-BF8E-14E143F47DC1}"/>
              </a:ext>
            </a:extLst>
          </p:cNvPr>
          <p:cNvSpPr/>
          <p:nvPr/>
        </p:nvSpPr>
        <p:spPr>
          <a:xfrm>
            <a:off x="4203829" y="5397753"/>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Build Backlog for Upcoming Party</a:t>
            </a:r>
            <a:endParaRPr sz="1050" kern="1200" dirty="0">
              <a:solidFill>
                <a:srgbClr val="000000"/>
              </a:solidFill>
              <a:ea typeface="+mn-ea"/>
              <a:cs typeface="+mn-cs"/>
              <a:sym typeface="Helvetica Neue Medium"/>
            </a:endParaRPr>
          </a:p>
        </p:txBody>
      </p:sp>
      <p:sp>
        <p:nvSpPr>
          <p:cNvPr id="148" name="Rounded Rectangle">
            <a:extLst>
              <a:ext uri="{FF2B5EF4-FFF2-40B4-BE49-F238E27FC236}">
                <a16:creationId xmlns:a16="http://schemas.microsoft.com/office/drawing/2014/main" id="{0DA4D1BC-6856-9D41-BEEF-0DFB677AB734}"/>
              </a:ext>
            </a:extLst>
          </p:cNvPr>
          <p:cNvSpPr/>
          <p:nvPr/>
        </p:nvSpPr>
        <p:spPr>
          <a:xfrm>
            <a:off x="3066230" y="4026229"/>
            <a:ext cx="1596057"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Iterate Integration and Security of environment</a:t>
            </a:r>
            <a:endParaRPr sz="1100" kern="1200" dirty="0">
              <a:solidFill>
                <a:srgbClr val="000000"/>
              </a:solidFill>
              <a:latin typeface="+mn-lt"/>
              <a:ea typeface="+mn-ea"/>
              <a:cs typeface="+mn-cs"/>
              <a:sym typeface="Helvetica Neue Medium"/>
            </a:endParaRPr>
          </a:p>
        </p:txBody>
      </p:sp>
      <p:sp>
        <p:nvSpPr>
          <p:cNvPr id="149" name="Rounded Rectangle">
            <a:extLst>
              <a:ext uri="{FF2B5EF4-FFF2-40B4-BE49-F238E27FC236}">
                <a16:creationId xmlns:a16="http://schemas.microsoft.com/office/drawing/2014/main" id="{CDD336D6-9A8E-1946-90CC-294E9175C7F7}"/>
              </a:ext>
            </a:extLst>
          </p:cNvPr>
          <p:cNvSpPr/>
          <p:nvPr/>
        </p:nvSpPr>
        <p:spPr>
          <a:xfrm>
            <a:off x="4779011" y="4026229"/>
            <a:ext cx="1596057"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Scale Landing Zone</a:t>
            </a:r>
            <a:endParaRPr sz="1100" kern="1200" dirty="0">
              <a:solidFill>
                <a:srgbClr val="000000"/>
              </a:solidFill>
              <a:latin typeface="+mn-lt"/>
              <a:ea typeface="+mn-ea"/>
              <a:cs typeface="+mn-cs"/>
              <a:sym typeface="Helvetica Neue Medium"/>
            </a:endParaRPr>
          </a:p>
        </p:txBody>
      </p:sp>
      <p:sp>
        <p:nvSpPr>
          <p:cNvPr id="150" name="Rounded Rectangle">
            <a:extLst>
              <a:ext uri="{FF2B5EF4-FFF2-40B4-BE49-F238E27FC236}">
                <a16:creationId xmlns:a16="http://schemas.microsoft.com/office/drawing/2014/main" id="{C8F40A5C-17BA-294D-B588-90B09BA3277A}"/>
              </a:ext>
            </a:extLst>
          </p:cNvPr>
          <p:cNvSpPr/>
          <p:nvPr/>
        </p:nvSpPr>
        <p:spPr>
          <a:xfrm>
            <a:off x="4779011" y="4686847"/>
            <a:ext cx="1596057"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Define </a:t>
            </a:r>
            <a:r>
              <a:rPr lang="en-US" sz="1100" dirty="0">
                <a:solidFill>
                  <a:srgbClr val="000000"/>
                </a:solidFill>
                <a:sym typeface="Helvetica Neue Medium"/>
              </a:rPr>
              <a:t>Required </a:t>
            </a:r>
            <a:r>
              <a:rPr lang="en-US" sz="1100" kern="1200" dirty="0">
                <a:solidFill>
                  <a:srgbClr val="000000"/>
                </a:solidFill>
                <a:latin typeface="+mn-lt"/>
                <a:ea typeface="+mn-ea"/>
                <a:cs typeface="+mn-cs"/>
                <a:sym typeface="Helvetica Neue Medium"/>
              </a:rPr>
              <a:t>Security Epics</a:t>
            </a:r>
            <a:endParaRPr sz="1100" kern="1200" dirty="0">
              <a:solidFill>
                <a:srgbClr val="000000"/>
              </a:solidFill>
              <a:latin typeface="+mn-lt"/>
              <a:ea typeface="+mn-ea"/>
              <a:cs typeface="+mn-cs"/>
              <a:sym typeface="Helvetica Neue Medium"/>
            </a:endParaRPr>
          </a:p>
        </p:txBody>
      </p:sp>
      <p:sp>
        <p:nvSpPr>
          <p:cNvPr id="151" name="Rounded Rectangle">
            <a:extLst>
              <a:ext uri="{FF2B5EF4-FFF2-40B4-BE49-F238E27FC236}">
                <a16:creationId xmlns:a16="http://schemas.microsoft.com/office/drawing/2014/main" id="{3AF31022-9090-3E4C-B839-D9712814E9C9}"/>
              </a:ext>
            </a:extLst>
          </p:cNvPr>
          <p:cNvSpPr/>
          <p:nvPr/>
        </p:nvSpPr>
        <p:spPr>
          <a:xfrm>
            <a:off x="7602997" y="5397753"/>
            <a:ext cx="929556"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Migration Pattern Designs</a:t>
            </a:r>
            <a:endParaRPr sz="1050" kern="1200" dirty="0">
              <a:solidFill>
                <a:srgbClr val="000000"/>
              </a:solidFill>
              <a:ea typeface="+mn-ea"/>
              <a:cs typeface="+mn-cs"/>
              <a:sym typeface="Helvetica Neue Medium"/>
            </a:endParaRPr>
          </a:p>
        </p:txBody>
      </p:sp>
      <p:sp>
        <p:nvSpPr>
          <p:cNvPr id="152" name="Rounded Rectangle">
            <a:extLst>
              <a:ext uri="{FF2B5EF4-FFF2-40B4-BE49-F238E27FC236}">
                <a16:creationId xmlns:a16="http://schemas.microsoft.com/office/drawing/2014/main" id="{DAEB746A-6BB0-3D4E-8A9A-A8886961059C}"/>
              </a:ext>
            </a:extLst>
          </p:cNvPr>
          <p:cNvSpPr/>
          <p:nvPr/>
        </p:nvSpPr>
        <p:spPr>
          <a:xfrm>
            <a:off x="1932396" y="4675376"/>
            <a:ext cx="1313547"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Ops Playback and Assessment</a:t>
            </a:r>
            <a:endParaRPr sz="1100" kern="1200" dirty="0">
              <a:solidFill>
                <a:srgbClr val="000000"/>
              </a:solidFill>
              <a:latin typeface="+mn-lt"/>
              <a:ea typeface="+mn-ea"/>
              <a:cs typeface="+mn-cs"/>
              <a:sym typeface="Helvetica Neue Medium"/>
            </a:endParaRPr>
          </a:p>
        </p:txBody>
      </p:sp>
      <p:sp>
        <p:nvSpPr>
          <p:cNvPr id="153" name="Rounded Rectangle">
            <a:extLst>
              <a:ext uri="{FF2B5EF4-FFF2-40B4-BE49-F238E27FC236}">
                <a16:creationId xmlns:a16="http://schemas.microsoft.com/office/drawing/2014/main" id="{AEEC9AF0-99F4-F44D-80DF-3EE2A9EA3519}"/>
              </a:ext>
            </a:extLst>
          </p:cNvPr>
          <p:cNvSpPr/>
          <p:nvPr/>
        </p:nvSpPr>
        <p:spPr>
          <a:xfrm>
            <a:off x="3354622" y="4675376"/>
            <a:ext cx="1315710" cy="56231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MVP Ops Functions</a:t>
            </a:r>
            <a:endParaRPr sz="1100" kern="1200" dirty="0">
              <a:solidFill>
                <a:srgbClr val="000000"/>
              </a:solidFill>
              <a:latin typeface="+mn-lt"/>
              <a:ea typeface="+mn-ea"/>
              <a:cs typeface="+mn-cs"/>
              <a:sym typeface="Helvetica Neue Medium"/>
            </a:endParaRPr>
          </a:p>
        </p:txBody>
      </p:sp>
      <p:sp>
        <p:nvSpPr>
          <p:cNvPr id="154" name="Rounded Rectangle">
            <a:extLst>
              <a:ext uri="{FF2B5EF4-FFF2-40B4-BE49-F238E27FC236}">
                <a16:creationId xmlns:a16="http://schemas.microsoft.com/office/drawing/2014/main" id="{490215F5-43F6-FB4B-8F9F-AD3C169C6E1F}"/>
              </a:ext>
            </a:extLst>
          </p:cNvPr>
          <p:cNvSpPr/>
          <p:nvPr/>
        </p:nvSpPr>
        <p:spPr>
          <a:xfrm>
            <a:off x="7602997" y="4026229"/>
            <a:ext cx="1688112"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Scale Landing Zone</a:t>
            </a:r>
            <a:endParaRPr sz="1100" kern="1200" dirty="0">
              <a:solidFill>
                <a:srgbClr val="000000"/>
              </a:solidFill>
              <a:latin typeface="+mn-lt"/>
              <a:ea typeface="+mn-ea"/>
              <a:cs typeface="+mn-cs"/>
              <a:sym typeface="Helvetica Neue Medium"/>
            </a:endParaRPr>
          </a:p>
        </p:txBody>
      </p:sp>
      <p:sp>
        <p:nvSpPr>
          <p:cNvPr id="155" name="Rounded Rectangle">
            <a:extLst>
              <a:ext uri="{FF2B5EF4-FFF2-40B4-BE49-F238E27FC236}">
                <a16:creationId xmlns:a16="http://schemas.microsoft.com/office/drawing/2014/main" id="{0855A92E-9FE8-E94F-8F81-87093E05840A}"/>
              </a:ext>
            </a:extLst>
          </p:cNvPr>
          <p:cNvSpPr/>
          <p:nvPr/>
        </p:nvSpPr>
        <p:spPr>
          <a:xfrm>
            <a:off x="7602997" y="4686847"/>
            <a:ext cx="3223199" cy="55084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Enable Platform to Support Migration Application Backlog And App Prioritization</a:t>
            </a:r>
            <a:endParaRPr sz="1100" kern="1200" dirty="0">
              <a:solidFill>
                <a:srgbClr val="000000"/>
              </a:solidFill>
              <a:latin typeface="+mn-lt"/>
              <a:ea typeface="+mn-ea"/>
              <a:cs typeface="+mn-cs"/>
              <a:sym typeface="Helvetica Neue Medium"/>
            </a:endParaRPr>
          </a:p>
        </p:txBody>
      </p:sp>
      <p:sp>
        <p:nvSpPr>
          <p:cNvPr id="156" name="Rounded Rectangle">
            <a:extLst>
              <a:ext uri="{FF2B5EF4-FFF2-40B4-BE49-F238E27FC236}">
                <a16:creationId xmlns:a16="http://schemas.microsoft.com/office/drawing/2014/main" id="{E1BED080-3292-9945-8AA9-22DFB117C2E0}"/>
              </a:ext>
            </a:extLst>
          </p:cNvPr>
          <p:cNvSpPr/>
          <p:nvPr/>
        </p:nvSpPr>
        <p:spPr>
          <a:xfrm>
            <a:off x="8706171" y="2959055"/>
            <a:ext cx="2196582"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Continue Skills Development of COE and Build Organizational Training Plan</a:t>
            </a:r>
            <a:endParaRPr sz="1050" kern="1200" dirty="0">
              <a:solidFill>
                <a:srgbClr val="000000"/>
              </a:solidFill>
              <a:ea typeface="+mn-ea"/>
              <a:cs typeface="+mn-cs"/>
              <a:sym typeface="Helvetica Neue Medium"/>
            </a:endParaRPr>
          </a:p>
        </p:txBody>
      </p:sp>
      <p:sp>
        <p:nvSpPr>
          <p:cNvPr id="157" name="Rounded Rectangle">
            <a:extLst>
              <a:ext uri="{FF2B5EF4-FFF2-40B4-BE49-F238E27FC236}">
                <a16:creationId xmlns:a16="http://schemas.microsoft.com/office/drawing/2014/main" id="{A6D45E7F-31CF-DA49-9055-CCE3C03C7788}"/>
              </a:ext>
            </a:extLst>
          </p:cNvPr>
          <p:cNvSpPr/>
          <p:nvPr/>
        </p:nvSpPr>
        <p:spPr>
          <a:xfrm>
            <a:off x="5312026" y="6651432"/>
            <a:ext cx="1086139"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Wave Plans Established</a:t>
            </a:r>
            <a:endParaRPr sz="1100" kern="1200" dirty="0">
              <a:solidFill>
                <a:srgbClr val="000000"/>
              </a:solidFill>
              <a:latin typeface="+mn-lt"/>
              <a:ea typeface="+mn-ea"/>
              <a:cs typeface="+mn-cs"/>
              <a:sym typeface="Helvetica Neue Medium"/>
            </a:endParaRPr>
          </a:p>
        </p:txBody>
      </p:sp>
      <p:sp>
        <p:nvSpPr>
          <p:cNvPr id="66" name="Rounded Rectangle">
            <a:extLst>
              <a:ext uri="{FF2B5EF4-FFF2-40B4-BE49-F238E27FC236}">
                <a16:creationId xmlns:a16="http://schemas.microsoft.com/office/drawing/2014/main" id="{230F35C7-3E3B-DD41-AE2D-726DD17AE9DA}"/>
              </a:ext>
            </a:extLst>
          </p:cNvPr>
          <p:cNvSpPr/>
          <p:nvPr/>
        </p:nvSpPr>
        <p:spPr>
          <a:xfrm>
            <a:off x="789063" y="1414264"/>
            <a:ext cx="1044020" cy="342168"/>
          </a:xfrm>
          <a:prstGeom prst="roundRect">
            <a:avLst>
              <a:gd name="adj" fmla="val 22203"/>
            </a:avLst>
          </a:prstGeom>
          <a:solidFill>
            <a:schemeClr val="tx1">
              <a:lumMod val="95000"/>
              <a:alpha val="4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Post-MRA Platform Party</a:t>
            </a:r>
            <a:endParaRPr sz="900" kern="1200" dirty="0">
              <a:solidFill>
                <a:srgbClr val="000000"/>
              </a:solidFill>
              <a:latin typeface="+mn-lt"/>
              <a:ea typeface="+mn-ea"/>
              <a:cs typeface="+mn-cs"/>
              <a:sym typeface="Helvetica Neue Medium"/>
            </a:endParaRPr>
          </a:p>
        </p:txBody>
      </p:sp>
      <p:pic>
        <p:nvPicPr>
          <p:cNvPr id="67" name="Picture 66">
            <a:extLst>
              <a:ext uri="{FF2B5EF4-FFF2-40B4-BE49-F238E27FC236}">
                <a16:creationId xmlns:a16="http://schemas.microsoft.com/office/drawing/2014/main" id="{6104CC05-003C-4E45-BE37-938BECCF8B68}"/>
              </a:ext>
            </a:extLst>
          </p:cNvPr>
          <p:cNvPicPr>
            <a:picLocks noChangeAspect="1"/>
          </p:cNvPicPr>
          <p:nvPr/>
        </p:nvPicPr>
        <p:blipFill>
          <a:blip r:embed="rId3"/>
          <a:stretch>
            <a:fillRect/>
          </a:stretch>
        </p:blipFill>
        <p:spPr>
          <a:xfrm>
            <a:off x="1768092" y="1078534"/>
            <a:ext cx="210467" cy="290104"/>
          </a:xfrm>
          <a:prstGeom prst="rect">
            <a:avLst/>
          </a:prstGeom>
        </p:spPr>
      </p:pic>
      <p:sp>
        <p:nvSpPr>
          <p:cNvPr id="68" name="Rounded Rectangle">
            <a:extLst>
              <a:ext uri="{FF2B5EF4-FFF2-40B4-BE49-F238E27FC236}">
                <a16:creationId xmlns:a16="http://schemas.microsoft.com/office/drawing/2014/main" id="{1A5430DA-BAFF-1443-BF58-9443993B64D3}"/>
              </a:ext>
            </a:extLst>
          </p:cNvPr>
          <p:cNvSpPr/>
          <p:nvPr/>
        </p:nvSpPr>
        <p:spPr>
          <a:xfrm>
            <a:off x="11026987" y="1809250"/>
            <a:ext cx="1054228" cy="5535639"/>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300" b="1" kern="1200" dirty="0">
                <a:solidFill>
                  <a:srgbClr val="000000"/>
                </a:solidFill>
                <a:latin typeface="+mn-lt"/>
                <a:ea typeface="+mn-ea"/>
                <a:cs typeface="+mn-cs"/>
                <a:sym typeface="Helvetica Neue Medium"/>
              </a:rPr>
              <a:t>Migration Party</a:t>
            </a:r>
          </a:p>
        </p:txBody>
      </p:sp>
      <p:sp>
        <p:nvSpPr>
          <p:cNvPr id="69" name="Rounded Rectangle">
            <a:extLst>
              <a:ext uri="{FF2B5EF4-FFF2-40B4-BE49-F238E27FC236}">
                <a16:creationId xmlns:a16="http://schemas.microsoft.com/office/drawing/2014/main" id="{BF6CDEA1-EA75-F040-8E49-8DCFF62655F4}"/>
              </a:ext>
            </a:extLst>
          </p:cNvPr>
          <p:cNvSpPr/>
          <p:nvPr/>
        </p:nvSpPr>
        <p:spPr>
          <a:xfrm>
            <a:off x="7602997" y="2953224"/>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Stakeholder Enablement</a:t>
            </a:r>
            <a:endParaRPr sz="1050" kern="1200" dirty="0">
              <a:solidFill>
                <a:srgbClr val="000000"/>
              </a:solidFill>
              <a:ea typeface="+mn-ea"/>
              <a:cs typeface="+mn-cs"/>
              <a:sym typeface="Helvetica Neue Medium"/>
            </a:endParaRPr>
          </a:p>
        </p:txBody>
      </p:sp>
      <p:sp>
        <p:nvSpPr>
          <p:cNvPr id="70" name="Rounded Rectangle">
            <a:extLst>
              <a:ext uri="{FF2B5EF4-FFF2-40B4-BE49-F238E27FC236}">
                <a16:creationId xmlns:a16="http://schemas.microsoft.com/office/drawing/2014/main" id="{BA4CAAFD-E2A3-034C-805C-2083C10E3A8E}"/>
              </a:ext>
            </a:extLst>
          </p:cNvPr>
          <p:cNvSpPr/>
          <p:nvPr/>
        </p:nvSpPr>
        <p:spPr>
          <a:xfrm>
            <a:off x="12134345" y="2917663"/>
            <a:ext cx="1044020"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dirty="0">
                <a:solidFill>
                  <a:srgbClr val="000000"/>
                </a:solidFill>
                <a:sym typeface="Helvetica Neue Medium"/>
              </a:rPr>
              <a:t>Application Owner Engagement</a:t>
            </a:r>
            <a:endParaRPr sz="1050" kern="1200" dirty="0">
              <a:solidFill>
                <a:srgbClr val="000000"/>
              </a:solidFill>
              <a:ea typeface="+mn-ea"/>
              <a:cs typeface="+mn-cs"/>
              <a:sym typeface="Helvetica Neue Medium"/>
            </a:endParaRPr>
          </a:p>
        </p:txBody>
      </p:sp>
      <p:sp>
        <p:nvSpPr>
          <p:cNvPr id="71" name="Rounded Rectangle">
            <a:extLst>
              <a:ext uri="{FF2B5EF4-FFF2-40B4-BE49-F238E27FC236}">
                <a16:creationId xmlns:a16="http://schemas.microsoft.com/office/drawing/2014/main" id="{07B1607A-D25E-5B41-8EB0-654BCECBD7E5}"/>
              </a:ext>
            </a:extLst>
          </p:cNvPr>
          <p:cNvSpPr/>
          <p:nvPr/>
        </p:nvSpPr>
        <p:spPr>
          <a:xfrm>
            <a:off x="12134345" y="1963969"/>
            <a:ext cx="2006511" cy="671744"/>
          </a:xfrm>
          <a:prstGeom prst="roundRect">
            <a:avLst>
              <a:gd name="adj" fmla="val 22203"/>
            </a:avLst>
          </a:prstGeom>
          <a:solidFill>
            <a:schemeClr val="accent1"/>
          </a:solidFill>
          <a:ln w="12700">
            <a:miter lim="400000"/>
          </a:ln>
        </p:spPr>
        <p:txBody>
          <a:bodyPr lIns="42863" tIns="42863" rIns="42863" bIns="42863" anchor="ctr"/>
          <a:lstStyle/>
          <a:p>
            <a:pPr>
              <a:defRPr/>
            </a:pPr>
            <a:r>
              <a:rPr lang="en-US" altLang="en-US" sz="1100" dirty="0">
                <a:solidFill>
                  <a:schemeClr val="bg1"/>
                </a:solidFill>
              </a:rPr>
              <a:t>Business Case Validation and Cloud Cost Optimization</a:t>
            </a:r>
            <a:endParaRPr lang="en-US" sz="1100" dirty="0">
              <a:solidFill>
                <a:schemeClr val="bg1"/>
              </a:solidFill>
              <a:latin typeface="Calibri"/>
            </a:endParaRPr>
          </a:p>
        </p:txBody>
      </p:sp>
      <p:sp>
        <p:nvSpPr>
          <p:cNvPr id="72" name="Rounded Rectangle">
            <a:extLst>
              <a:ext uri="{FF2B5EF4-FFF2-40B4-BE49-F238E27FC236}">
                <a16:creationId xmlns:a16="http://schemas.microsoft.com/office/drawing/2014/main" id="{98D27718-B05C-924A-AF12-728767471874}"/>
              </a:ext>
            </a:extLst>
          </p:cNvPr>
          <p:cNvSpPr/>
          <p:nvPr/>
        </p:nvSpPr>
        <p:spPr>
          <a:xfrm>
            <a:off x="12134345" y="4029663"/>
            <a:ext cx="2044417" cy="342168"/>
          </a:xfrm>
          <a:prstGeom prst="roundRect">
            <a:avLst>
              <a:gd name="adj" fmla="val 22203"/>
            </a:avLst>
          </a:prstGeom>
          <a:solidFill>
            <a:schemeClr val="accent6"/>
          </a:solidFill>
          <a:ln w="12700">
            <a:miter lim="400000"/>
          </a:ln>
        </p:spPr>
        <p:txBody>
          <a:bodyPr lIns="42863" tIns="42863" rIns="42863" bIns="42863" anchor="ctr"/>
          <a:lstStyle/>
          <a:p>
            <a:pPr defTabSz="1097280" hangingPunct="1">
              <a:defRPr sz="3000" b="0">
                <a:latin typeface="+mn-lt"/>
                <a:ea typeface="+mn-ea"/>
                <a:cs typeface="+mn-cs"/>
                <a:sym typeface="Helvetica Neue Medium"/>
              </a:defRPr>
            </a:pPr>
            <a:r>
              <a:rPr lang="en-US" sz="1000" kern="1200" dirty="0">
                <a:solidFill>
                  <a:srgbClr val="000000"/>
                </a:solidFill>
                <a:latin typeface="+mn-lt"/>
                <a:ea typeface="+mn-ea"/>
                <a:cs typeface="+mn-cs"/>
                <a:sym typeface="Helvetica Neue Medium"/>
              </a:rPr>
              <a:t>Ongoing Security Controls Development &amp; Automation</a:t>
            </a:r>
            <a:endParaRPr sz="1000" kern="1200" dirty="0">
              <a:solidFill>
                <a:srgbClr val="000000"/>
              </a:solidFill>
              <a:latin typeface="+mn-lt"/>
              <a:ea typeface="+mn-ea"/>
              <a:cs typeface="+mn-cs"/>
              <a:sym typeface="Helvetica Neue Medium"/>
            </a:endParaRPr>
          </a:p>
        </p:txBody>
      </p:sp>
      <p:sp>
        <p:nvSpPr>
          <p:cNvPr id="74" name="Rounded Rectangle">
            <a:extLst>
              <a:ext uri="{FF2B5EF4-FFF2-40B4-BE49-F238E27FC236}">
                <a16:creationId xmlns:a16="http://schemas.microsoft.com/office/drawing/2014/main" id="{0ACF4877-CD1D-1743-AC85-51B7FE862927}"/>
              </a:ext>
            </a:extLst>
          </p:cNvPr>
          <p:cNvSpPr/>
          <p:nvPr/>
        </p:nvSpPr>
        <p:spPr>
          <a:xfrm>
            <a:off x="8706171" y="6651431"/>
            <a:ext cx="1086139"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Discovery per Migration Plan</a:t>
            </a:r>
            <a:endParaRPr sz="1100" kern="1200" dirty="0">
              <a:solidFill>
                <a:srgbClr val="000000"/>
              </a:solidFill>
              <a:latin typeface="+mn-lt"/>
              <a:ea typeface="+mn-ea"/>
              <a:cs typeface="+mn-cs"/>
              <a:sym typeface="Helvetica Neue Medium"/>
            </a:endParaRPr>
          </a:p>
        </p:txBody>
      </p:sp>
      <p:sp>
        <p:nvSpPr>
          <p:cNvPr id="75" name="Rounded Rectangle">
            <a:extLst>
              <a:ext uri="{FF2B5EF4-FFF2-40B4-BE49-F238E27FC236}">
                <a16:creationId xmlns:a16="http://schemas.microsoft.com/office/drawing/2014/main" id="{84C7A012-27BB-0B48-8406-6165C84780A4}"/>
              </a:ext>
            </a:extLst>
          </p:cNvPr>
          <p:cNvSpPr/>
          <p:nvPr/>
        </p:nvSpPr>
        <p:spPr>
          <a:xfrm>
            <a:off x="12154940" y="6648629"/>
            <a:ext cx="2047340"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kern="1200" dirty="0">
                <a:solidFill>
                  <a:srgbClr val="000000"/>
                </a:solidFill>
                <a:latin typeface="+mn-lt"/>
                <a:ea typeface="+mn-ea"/>
                <a:cs typeface="+mn-cs"/>
                <a:sym typeface="Helvetica Neue Medium"/>
              </a:rPr>
              <a:t>Ongoing Discovery per Migration Wave</a:t>
            </a:r>
            <a:endParaRPr sz="1100" kern="1200" dirty="0">
              <a:solidFill>
                <a:srgbClr val="000000"/>
              </a:solidFill>
              <a:latin typeface="+mn-lt"/>
              <a:ea typeface="+mn-ea"/>
              <a:cs typeface="+mn-cs"/>
              <a:sym typeface="Helvetica Neue Medium"/>
            </a:endParaRPr>
          </a:p>
        </p:txBody>
      </p:sp>
      <p:sp>
        <p:nvSpPr>
          <p:cNvPr id="76" name="Rounded Rectangle">
            <a:extLst>
              <a:ext uri="{FF2B5EF4-FFF2-40B4-BE49-F238E27FC236}">
                <a16:creationId xmlns:a16="http://schemas.microsoft.com/office/drawing/2014/main" id="{272B8B73-73D3-B243-8D8C-6CAD06BD0F79}"/>
              </a:ext>
            </a:extLst>
          </p:cNvPr>
          <p:cNvSpPr/>
          <p:nvPr/>
        </p:nvSpPr>
        <p:spPr>
          <a:xfrm>
            <a:off x="12134345" y="5397752"/>
            <a:ext cx="2077615"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b="1" kern="1200" dirty="0">
                <a:solidFill>
                  <a:srgbClr val="000000"/>
                </a:solidFill>
                <a:ea typeface="+mn-ea"/>
                <a:cs typeface="+mn-cs"/>
                <a:sym typeface="Helvetica Neue Medium"/>
              </a:rPr>
              <a:t>Migrate, Refactor and Modernize Workloads</a:t>
            </a:r>
            <a:endParaRPr sz="1050" b="1" kern="1200" dirty="0">
              <a:solidFill>
                <a:srgbClr val="000000"/>
              </a:solidFill>
              <a:ea typeface="+mn-ea"/>
              <a:cs typeface="+mn-cs"/>
              <a:sym typeface="Helvetica Neue Medium"/>
            </a:endParaRPr>
          </a:p>
        </p:txBody>
      </p:sp>
      <p:sp>
        <p:nvSpPr>
          <p:cNvPr id="77" name="Rounded Rectangle">
            <a:extLst>
              <a:ext uri="{FF2B5EF4-FFF2-40B4-BE49-F238E27FC236}">
                <a16:creationId xmlns:a16="http://schemas.microsoft.com/office/drawing/2014/main" id="{E51B8991-3CB3-CF44-BD0D-1EAF20A2A430}"/>
              </a:ext>
            </a:extLst>
          </p:cNvPr>
          <p:cNvSpPr/>
          <p:nvPr/>
        </p:nvSpPr>
        <p:spPr>
          <a:xfrm>
            <a:off x="8763551" y="5397751"/>
            <a:ext cx="2131900" cy="80943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50" kern="1200" dirty="0">
                <a:solidFill>
                  <a:srgbClr val="000000"/>
                </a:solidFill>
                <a:ea typeface="+mn-ea"/>
                <a:cs typeface="+mn-cs"/>
                <a:sym typeface="Helvetica Neue Medium"/>
              </a:rPr>
              <a:t>Build Backlog for Upcoming Party</a:t>
            </a:r>
            <a:endParaRPr sz="1050" kern="1200" dirty="0">
              <a:solidFill>
                <a:srgbClr val="000000"/>
              </a:solidFill>
              <a:ea typeface="+mn-ea"/>
              <a:cs typeface="+mn-cs"/>
              <a:sym typeface="Helvetica Neue Medium"/>
            </a:endParaRPr>
          </a:p>
        </p:txBody>
      </p:sp>
      <p:sp>
        <p:nvSpPr>
          <p:cNvPr id="91" name="Rounded Rectangle">
            <a:extLst>
              <a:ext uri="{FF2B5EF4-FFF2-40B4-BE49-F238E27FC236}">
                <a16:creationId xmlns:a16="http://schemas.microsoft.com/office/drawing/2014/main" id="{A976F5FD-2EF0-BC40-AFDA-4A310D98FE6E}"/>
              </a:ext>
            </a:extLst>
          </p:cNvPr>
          <p:cNvSpPr/>
          <p:nvPr/>
        </p:nvSpPr>
        <p:spPr>
          <a:xfrm>
            <a:off x="12134345" y="4588541"/>
            <a:ext cx="2044417" cy="649302"/>
          </a:xfrm>
          <a:prstGeom prst="roundRect">
            <a:avLst>
              <a:gd name="adj" fmla="val 22203"/>
            </a:avLst>
          </a:prstGeom>
          <a:solidFill>
            <a:schemeClr val="accent6"/>
          </a:solidFill>
          <a:ln w="12700">
            <a:miter lim="400000"/>
          </a:ln>
        </p:spPr>
        <p:txBody>
          <a:bodyPr lIns="42863" tIns="42863" rIns="42863" bIns="42863" anchor="ctr"/>
          <a:lstStyle/>
          <a:p>
            <a:pPr defTabSz="1097280" hangingPunct="1">
              <a:defRPr sz="3000" b="0">
                <a:latin typeface="+mn-lt"/>
                <a:ea typeface="+mn-ea"/>
                <a:cs typeface="+mn-cs"/>
                <a:sym typeface="Helvetica Neue Medium"/>
              </a:defRPr>
            </a:pPr>
            <a:r>
              <a:rPr lang="en-US" sz="1000" kern="1200" dirty="0">
                <a:solidFill>
                  <a:srgbClr val="000000"/>
                </a:solidFill>
                <a:latin typeface="+mn-lt"/>
                <a:ea typeface="+mn-ea"/>
                <a:cs typeface="+mn-cs"/>
                <a:sym typeface="Helvetica Neue Medium"/>
              </a:rPr>
              <a:t>Operations / Automation / LZ Management / Security Control Automation / AWS Service events failure Ops</a:t>
            </a:r>
            <a:endParaRPr sz="1000" kern="1200" dirty="0">
              <a:solidFill>
                <a:srgbClr val="000000"/>
              </a:solidFill>
              <a:latin typeface="+mn-lt"/>
              <a:ea typeface="+mn-ea"/>
              <a:cs typeface="+mn-cs"/>
              <a:sym typeface="Helvetica Neue Medium"/>
            </a:endParaRPr>
          </a:p>
        </p:txBody>
      </p:sp>
    </p:spTree>
    <p:extLst>
      <p:ext uri="{BB962C8B-B14F-4D97-AF65-F5344CB8AC3E}">
        <p14:creationId xmlns:p14="http://schemas.microsoft.com/office/powerpoint/2010/main" val="2672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1E7EA-DD0D-704C-92D5-249A81A0EDCC}"/>
              </a:ext>
            </a:extLst>
          </p:cNvPr>
          <p:cNvSpPr txBox="1"/>
          <p:nvPr/>
        </p:nvSpPr>
        <p:spPr>
          <a:xfrm>
            <a:off x="780191" y="2922166"/>
            <a:ext cx="9331011" cy="2385268"/>
          </a:xfrm>
          <a:prstGeom prst="rect">
            <a:avLst/>
          </a:prstGeom>
          <a:noFill/>
        </p:spPr>
        <p:txBody>
          <a:bodyPr wrap="square" rtlCol="0">
            <a:spAutoFit/>
          </a:bodyPr>
          <a:lstStyle/>
          <a:p>
            <a:pPr>
              <a:spcAft>
                <a:spcPts val="3000"/>
              </a:spcAft>
            </a:pPr>
            <a:r>
              <a:rPr lang="en-US" sz="6400" dirty="0">
                <a:latin typeface="Amazon Ember Medium" panose="020B0603020204020204" pitchFamily="34" charset="0"/>
                <a:ea typeface="Amazon Ember Medium" panose="020B0603020204020204" pitchFamily="34" charset="0"/>
                <a:cs typeface="Amazon Ember Medium" panose="020B0603020204020204" pitchFamily="34" charset="0"/>
              </a:rPr>
              <a:t>Appendix</a:t>
            </a:r>
          </a:p>
          <a:p>
            <a:r>
              <a:rPr lang="en-US" sz="3000" dirty="0">
                <a:solidFill>
                  <a:srgbClr val="F89628"/>
                </a:solidFill>
                <a:latin typeface="Amazon Ember Light" panose="020B0403020204020204" pitchFamily="34" charset="0"/>
                <a:ea typeface="Amazon Ember Light" panose="020B0403020204020204" pitchFamily="34" charset="0"/>
                <a:cs typeface="Amazon Ember Light" panose="020B0403020204020204" pitchFamily="34" charset="0"/>
              </a:rPr>
              <a:t>MRA Observations &amp; Actions</a:t>
            </a:r>
          </a:p>
          <a:p>
            <a:r>
              <a:rPr lang="en-US" sz="3000" dirty="0">
                <a:latin typeface="Amazon Ember Light" panose="020B0403020204020204" pitchFamily="34" charset="0"/>
                <a:ea typeface="Amazon Ember Light" panose="020B0403020204020204" pitchFamily="34" charset="0"/>
                <a:cs typeface="Amazon Ember Light" panose="020B0403020204020204" pitchFamily="34" charset="0"/>
              </a:rPr>
              <a:t>MRA Questionnaire Summary</a:t>
            </a:r>
          </a:p>
        </p:txBody>
      </p:sp>
    </p:spTree>
    <p:extLst>
      <p:ext uri="{BB962C8B-B14F-4D97-AF65-F5344CB8AC3E}">
        <p14:creationId xmlns:p14="http://schemas.microsoft.com/office/powerpoint/2010/main" val="208272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bject 6">
            <a:extLst>
              <a:ext uri="{FF2B5EF4-FFF2-40B4-BE49-F238E27FC236}">
                <a16:creationId xmlns:a16="http://schemas.microsoft.com/office/drawing/2014/main" id="{BDC8B4D2-6212-5F44-AE53-9E6F28B38CAB}"/>
              </a:ext>
            </a:extLst>
          </p:cNvPr>
          <p:cNvSpPr/>
          <p:nvPr/>
        </p:nvSpPr>
        <p:spPr>
          <a:xfrm>
            <a:off x="508635" y="113122"/>
            <a:ext cx="13840358" cy="804672"/>
          </a:xfrm>
          <a:prstGeom prst="rect">
            <a:avLst/>
          </a:prstGeom>
          <a:noFill/>
        </p:spPr>
        <p:txBody>
          <a:bodyPr wrap="square" rtlCol="0" anchor="ctr"/>
          <a:lstStyle/>
          <a:p>
            <a:r>
              <a:rPr lang="en-US" sz="3800" b="1" dirty="0">
                <a:latin typeface="+mj-lt"/>
                <a:cs typeface="Calibri" pitchFamily="34" charset="0"/>
              </a:rPr>
              <a:t>Business Case</a:t>
            </a:r>
          </a:p>
        </p:txBody>
      </p:sp>
      <p:graphicFrame>
        <p:nvGraphicFramePr>
          <p:cNvPr id="69" name="Table 68"/>
          <p:cNvGraphicFramePr>
            <a:graphicFrameLocks noGrp="1"/>
          </p:cNvGraphicFramePr>
          <p:nvPr>
            <p:extLst>
              <p:ext uri="{D42A27DB-BD31-4B8C-83A1-F6EECF244321}">
                <p14:modId xmlns:p14="http://schemas.microsoft.com/office/powerpoint/2010/main" val="360811908"/>
              </p:ext>
            </p:extLst>
          </p:nvPr>
        </p:nvGraphicFramePr>
        <p:xfrm>
          <a:off x="580860" y="1330485"/>
          <a:ext cx="13258800" cy="6041136"/>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02336">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02336">
                <a:tc>
                  <a:txBody>
                    <a:bodyPr/>
                    <a:lstStyle/>
                    <a:p>
                      <a:pPr>
                        <a:defRPr sz="1400">
                          <a:solidFill>
                            <a:schemeClr val="tx1"/>
                          </a:solidFill>
                        </a:defRPr>
                      </a:pPr>
                      <a:r>
                        <a:rPr dirty="0"/>
                        <a:t>High Level Business Case</a:t>
                      </a:r>
                    </a:p>
                  </a:txBody>
                  <a:tcPr anchor="ctr">
                    <a:noFill/>
                  </a:tcPr>
                </a:tc>
                <a:tc>
                  <a:txBody>
                    <a:bodyPr/>
                    <a:lstStyle/>
                    <a:p>
                      <a:pPr>
                        <a:defRPr sz="1400">
                          <a:solidFill>
                            <a:schemeClr val="tx1"/>
                          </a:solidFill>
                        </a:defRPr>
                      </a:pPr>
                      <a:endParaRPr/>
                    </a:p>
                  </a:txBody>
                  <a:tcPr>
                    <a:noFill/>
                  </a:tcPr>
                </a:tc>
                <a:tc>
                  <a:txBody>
                    <a:bodyPr/>
                    <a:lstStyle/>
                    <a:p>
                      <a:pPr marL="285750" indent="-285750">
                        <a:buFont typeface="Arial" panose="020B0604020202020204" pitchFamily="34" charset="0"/>
                        <a:buChar char="•"/>
                        <a:defRPr sz="1400">
                          <a:solidFill>
                            <a:schemeClr val="tx1"/>
                          </a:solidFill>
                        </a:defRPr>
                      </a:pPr>
                      <a:r>
                        <a:rPr lang="en-US" dirty="0"/>
                        <a:t>MAP Accelerator: Start "Discovery Acceleration and Planning (DAP)" - Includes infrastructure and application discovery, directional business case with Migration Evaluator, </a:t>
                      </a:r>
                      <a:r>
                        <a:rPr lang="en-US" dirty="0" err="1"/>
                        <a:t>intial</a:t>
                      </a:r>
                      <a:r>
                        <a:rPr lang="en-US" dirty="0"/>
                        <a:t> wave plan (one to two waves) and optional Microsoft licensing optimization.</a:t>
                      </a:r>
                    </a:p>
                    <a:p>
                      <a:pPr marL="285750" indent="-285750">
                        <a:buFont typeface="Arial" panose="020B0604020202020204" pitchFamily="34" charset="0"/>
                        <a:buChar char="•"/>
                        <a:defRPr sz="1400">
                          <a:solidFill>
                            <a:schemeClr val="tx1"/>
                          </a:solidFill>
                        </a:defRPr>
                      </a:pPr>
                      <a:r>
                        <a:rPr lang="en-US" dirty="0"/>
                        <a:t>MAP Accelerator: Start the "Rapid Migration Business Case" engagement with AWS Cloud Economics team, including Migration Evaluator (ME) based infrastructure discovery, software licensing optimization, and TCO saving estimation</a:t>
                      </a:r>
                    </a:p>
                    <a:p>
                      <a:pPr marL="285750" indent="-285750">
                        <a:buFont typeface="Arial" panose="020B0604020202020204" pitchFamily="34" charset="0"/>
                        <a:buChar char="•"/>
                        <a:defRPr sz="1400">
                          <a:solidFill>
                            <a:schemeClr val="tx1"/>
                          </a:solidFill>
                        </a:defRPr>
                      </a:pPr>
                      <a:r>
                        <a:rPr lang="en-US" dirty="0"/>
                        <a:t>EBA Accelerator: Conduct the "Data Center Exit" EBA session to build executive support and provide insights and actionable recommendations for board paper on Data Center portfolio restructuring.</a:t>
                      </a:r>
                    </a:p>
                    <a:p>
                      <a:pPr marL="285750" indent="-285750">
                        <a:buFont typeface="Arial" panose="020B0604020202020204" pitchFamily="34" charset="0"/>
                        <a:buChar char="•"/>
                        <a:defRPr sz="1400">
                          <a:solidFill>
                            <a:schemeClr val="tx1"/>
                          </a:solidFill>
                        </a:defRPr>
                      </a:pPr>
                      <a:r>
                        <a:rPr lang="en-US" dirty="0"/>
                        <a:t>Engage the AWS Cloud Economics team for a Cloud Financial Management (CFM) Capability Assessment</a:t>
                      </a:r>
                    </a:p>
                    <a:p>
                      <a:pPr marL="285750" indent="-285750">
                        <a:buFont typeface="Arial" panose="020B0604020202020204" pitchFamily="34" charset="0"/>
                        <a:buChar char="•"/>
                        <a:defRPr sz="1400">
                          <a:solidFill>
                            <a:schemeClr val="tx1"/>
                          </a:solidFill>
                        </a:defRPr>
                      </a:pPr>
                      <a:r>
                        <a:rPr lang="en-US" dirty="0"/>
                        <a:t>Engage with the AWS DC Divest team for support on DC and IT Asset discovery, disposal, and future planning to address business case, cost, regulatory and HR issues and impacts.</a:t>
                      </a:r>
                    </a:p>
                    <a:p>
                      <a:pPr marL="285750" indent="-285750">
                        <a:buFont typeface="Arial" panose="020B0604020202020204" pitchFamily="34" charset="0"/>
                        <a:buChar char="•"/>
                        <a:defRPr sz="1400">
                          <a:solidFill>
                            <a:schemeClr val="tx1"/>
                          </a:solidFill>
                        </a:defRPr>
                      </a:pPr>
                      <a:r>
                        <a:rPr lang="en-US" dirty="0"/>
                        <a:t>Use Migration Evaluator (ME) to do a quick discovery and build a high-level business case</a:t>
                      </a:r>
                    </a:p>
                    <a:p>
                      <a:pPr marL="285750" indent="-285750">
                        <a:buFont typeface="Arial" panose="020B0604020202020204" pitchFamily="34" charset="0"/>
                        <a:buChar char="•"/>
                        <a:defRPr sz="1400">
                          <a:solidFill>
                            <a:schemeClr val="tx1"/>
                          </a:solidFill>
                        </a:defRPr>
                      </a:pPr>
                      <a:r>
                        <a:rPr lang="en-US" dirty="0"/>
                        <a:t>Build a high-level business case including any DC exit/consolidation and share with the broader team to build consensus and buy-in</a:t>
                      </a:r>
                    </a:p>
                    <a:p>
                      <a:pPr marL="285750" indent="-285750">
                        <a:buFont typeface="Arial" panose="020B0604020202020204" pitchFamily="34" charset="0"/>
                        <a:buChar char="•"/>
                        <a:defRPr sz="1400">
                          <a:solidFill>
                            <a:schemeClr val="tx1"/>
                          </a:solidFill>
                        </a:defRPr>
                      </a:pPr>
                      <a:r>
                        <a:rPr lang="en-US" dirty="0"/>
                        <a:t>Select an automated discovery tool to aid in the building of a business case</a:t>
                      </a:r>
                    </a:p>
                    <a:p>
                      <a:pPr marL="285750" indent="-285750">
                        <a:buFont typeface="Arial" panose="020B0604020202020204" pitchFamily="34" charset="0"/>
                        <a:buChar char="•"/>
                        <a:defRPr sz="1400">
                          <a:solidFill>
                            <a:schemeClr val="tx1"/>
                          </a:solidFill>
                        </a:defRPr>
                      </a:pPr>
                      <a:r>
                        <a:rPr lang="en-US" dirty="0"/>
                        <a:t>Build plan and business case for DC exit/consolidation</a:t>
                      </a:r>
                    </a:p>
                    <a:p>
                      <a:pPr marL="285750" indent="-285750">
                        <a:buFont typeface="Arial" panose="020B0604020202020204" pitchFamily="34" charset="0"/>
                        <a:buChar char="•"/>
                        <a:defRPr sz="1400">
                          <a:solidFill>
                            <a:schemeClr val="tx1"/>
                          </a:solidFill>
                        </a:defRPr>
                      </a:pPr>
                      <a:r>
                        <a:rPr lang="en-US" dirty="0"/>
                        <a:t>Build schedule of IT assets end of use dates</a:t>
                      </a:r>
                    </a:p>
                    <a:p>
                      <a:pPr marL="285750" indent="-285750">
                        <a:buFont typeface="Arial" panose="020B0604020202020204" pitchFamily="34" charset="0"/>
                        <a:buChar char="•"/>
                        <a:defRPr sz="1400">
                          <a:solidFill>
                            <a:schemeClr val="tx1"/>
                          </a:solidFill>
                        </a:defRPr>
                      </a:pPr>
                      <a:r>
                        <a:rPr lang="en-US" dirty="0"/>
                        <a:t>Engage with AWS to conduct a “Carbon Footprint Framework Workshop” to learn how to leverage cloud technology and automate sustainability KPI measurement and set/manage decarbonization goals</a:t>
                      </a:r>
                      <a:endParaRPr dirty="0"/>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7696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6">
            <a:extLst>
              <a:ext uri="{FF2B5EF4-FFF2-40B4-BE49-F238E27FC236}">
                <a16:creationId xmlns:a16="http://schemas.microsoft.com/office/drawing/2014/main" id="{86759D38-630D-42BE-8C20-775090BDB2E3}"/>
              </a:ext>
            </a:extLst>
          </p:cNvPr>
          <p:cNvSpPr/>
          <p:nvPr/>
        </p:nvSpPr>
        <p:spPr>
          <a:xfrm>
            <a:off x="10269825" y="1078750"/>
            <a:ext cx="3949460" cy="584956"/>
          </a:xfrm>
          <a:prstGeom prst="chevron">
            <a:avLst/>
          </a:prstGeom>
          <a:solidFill>
            <a:srgbClr val="FDC5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Migrate &amp; Modernize</a:t>
            </a:r>
          </a:p>
        </p:txBody>
      </p:sp>
      <p:sp>
        <p:nvSpPr>
          <p:cNvPr id="7" name="Pentagon 4">
            <a:extLst>
              <a:ext uri="{FF2B5EF4-FFF2-40B4-BE49-F238E27FC236}">
                <a16:creationId xmlns:a16="http://schemas.microsoft.com/office/drawing/2014/main" id="{BF12EB5C-2AD3-4A52-B82F-E0AD7FE49C15}"/>
              </a:ext>
            </a:extLst>
          </p:cNvPr>
          <p:cNvSpPr/>
          <p:nvPr/>
        </p:nvSpPr>
        <p:spPr>
          <a:xfrm>
            <a:off x="340740" y="1087544"/>
            <a:ext cx="3949459" cy="562890"/>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Assess</a:t>
            </a:r>
          </a:p>
        </p:txBody>
      </p:sp>
      <p:sp>
        <p:nvSpPr>
          <p:cNvPr id="8" name="Chevron 5">
            <a:extLst>
              <a:ext uri="{FF2B5EF4-FFF2-40B4-BE49-F238E27FC236}">
                <a16:creationId xmlns:a16="http://schemas.microsoft.com/office/drawing/2014/main" id="{95F2C23C-1821-4633-971F-7934CA77581E}"/>
              </a:ext>
            </a:extLst>
          </p:cNvPr>
          <p:cNvSpPr/>
          <p:nvPr/>
        </p:nvSpPr>
        <p:spPr>
          <a:xfrm>
            <a:off x="4371704" y="1086530"/>
            <a:ext cx="5906512" cy="562890"/>
          </a:xfrm>
          <a:prstGeom prst="chevron">
            <a:avLst/>
          </a:prstGeom>
          <a:solidFill>
            <a:srgbClr val="AD4AF8"/>
          </a:solidFill>
          <a:ln>
            <a:solidFill>
              <a:srgbClr val="AD4AF8"/>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Mobilize</a:t>
            </a:r>
          </a:p>
        </p:txBody>
      </p:sp>
      <p:grpSp>
        <p:nvGrpSpPr>
          <p:cNvPr id="9" name="Group 8">
            <a:extLst>
              <a:ext uri="{FF2B5EF4-FFF2-40B4-BE49-F238E27FC236}">
                <a16:creationId xmlns:a16="http://schemas.microsoft.com/office/drawing/2014/main" id="{EB4EBD22-0B33-4BC4-AAE3-C01B78A08F66}"/>
              </a:ext>
            </a:extLst>
          </p:cNvPr>
          <p:cNvGrpSpPr/>
          <p:nvPr/>
        </p:nvGrpSpPr>
        <p:grpSpPr>
          <a:xfrm rot="16200000">
            <a:off x="7092796" y="2597053"/>
            <a:ext cx="423260" cy="6644161"/>
            <a:chOff x="4469627" y="5613868"/>
            <a:chExt cx="423260" cy="1654721"/>
          </a:xfrm>
        </p:grpSpPr>
        <p:cxnSp>
          <p:nvCxnSpPr>
            <p:cNvPr id="10" name="Straight Arrow Connector 9">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AD4AF8"/>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AD4AF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C39CC32-AFD3-412B-A678-E3536D93A5BB}"/>
              </a:ext>
            </a:extLst>
          </p:cNvPr>
          <p:cNvSpPr txBox="1"/>
          <p:nvPr/>
        </p:nvSpPr>
        <p:spPr>
          <a:xfrm>
            <a:off x="5361611" y="6248580"/>
            <a:ext cx="4376518"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AD4AF8"/>
                </a:solidFill>
                <a:latin typeface="Amazon Ember"/>
              </a:rPr>
              <a:t>Build readiness through experiences</a:t>
            </a:r>
          </a:p>
        </p:txBody>
      </p:sp>
      <p:grpSp>
        <p:nvGrpSpPr>
          <p:cNvPr id="13" name="Group 12">
            <a:extLst>
              <a:ext uri="{FF2B5EF4-FFF2-40B4-BE49-F238E27FC236}">
                <a16:creationId xmlns:a16="http://schemas.microsoft.com/office/drawing/2014/main" id="{EC9D09AA-B7A7-4ED0-8C43-3AB1EEEEB06F}"/>
              </a:ext>
            </a:extLst>
          </p:cNvPr>
          <p:cNvGrpSpPr/>
          <p:nvPr/>
        </p:nvGrpSpPr>
        <p:grpSpPr>
          <a:xfrm rot="16200000">
            <a:off x="12063171" y="4073681"/>
            <a:ext cx="423260" cy="3690906"/>
            <a:chOff x="4469627" y="5613868"/>
            <a:chExt cx="423260" cy="1654721"/>
          </a:xfrm>
        </p:grpSpPr>
        <p:cxnSp>
          <p:nvCxnSpPr>
            <p:cNvPr id="14" name="Straight Connector 13">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rgbClr val="FDC5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47258480-7639-4DD2-820C-B5D941F3EB4A}"/>
              </a:ext>
            </a:extLst>
          </p:cNvPr>
          <p:cNvSpPr txBox="1"/>
          <p:nvPr/>
        </p:nvSpPr>
        <p:spPr>
          <a:xfrm>
            <a:off x="10049694" y="6248580"/>
            <a:ext cx="4164922"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DC500"/>
                </a:solidFill>
                <a:latin typeface="Amazon Ember"/>
              </a:rPr>
              <a:t>Accelerate transformation at scale</a:t>
            </a:r>
          </a:p>
        </p:txBody>
      </p:sp>
      <p:sp>
        <p:nvSpPr>
          <p:cNvPr id="17" name="TextBox 16">
            <a:extLst>
              <a:ext uri="{FF2B5EF4-FFF2-40B4-BE49-F238E27FC236}">
                <a16:creationId xmlns:a16="http://schemas.microsoft.com/office/drawing/2014/main" id="{420606C1-88BA-43DB-AB9D-B4E609DCFC59}"/>
              </a:ext>
            </a:extLst>
          </p:cNvPr>
          <p:cNvSpPr txBox="1"/>
          <p:nvPr/>
        </p:nvSpPr>
        <p:spPr>
          <a:xfrm>
            <a:off x="406328" y="2712110"/>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Rapid discovery</a:t>
            </a:r>
          </a:p>
        </p:txBody>
      </p:sp>
      <p:sp>
        <p:nvSpPr>
          <p:cNvPr id="18" name="TextBox 17">
            <a:extLst>
              <a:ext uri="{FF2B5EF4-FFF2-40B4-BE49-F238E27FC236}">
                <a16:creationId xmlns:a16="http://schemas.microsoft.com/office/drawing/2014/main" id="{5A04D37E-46E9-4B98-B81E-960D1B4BB0CD}"/>
              </a:ext>
            </a:extLst>
          </p:cNvPr>
          <p:cNvSpPr txBox="1"/>
          <p:nvPr/>
        </p:nvSpPr>
        <p:spPr>
          <a:xfrm>
            <a:off x="1956542" y="2740142"/>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TCO report</a:t>
            </a:r>
          </a:p>
        </p:txBody>
      </p:sp>
      <p:grpSp>
        <p:nvGrpSpPr>
          <p:cNvPr id="19" name="Group 18">
            <a:extLst>
              <a:ext uri="{FF2B5EF4-FFF2-40B4-BE49-F238E27FC236}">
                <a16:creationId xmlns:a16="http://schemas.microsoft.com/office/drawing/2014/main" id="{F9F7A2C9-9D96-4195-B968-41F3A417975A}"/>
              </a:ext>
            </a:extLst>
          </p:cNvPr>
          <p:cNvGrpSpPr/>
          <p:nvPr/>
        </p:nvGrpSpPr>
        <p:grpSpPr>
          <a:xfrm>
            <a:off x="894829" y="2101576"/>
            <a:ext cx="626958" cy="627894"/>
            <a:chOff x="911709" y="4039537"/>
            <a:chExt cx="626958" cy="627894"/>
          </a:xfrm>
        </p:grpSpPr>
        <p:grpSp>
          <p:nvGrpSpPr>
            <p:cNvPr id="20" name="Group 19">
              <a:extLst>
                <a:ext uri="{FF2B5EF4-FFF2-40B4-BE49-F238E27FC236}">
                  <a16:creationId xmlns:a16="http://schemas.microsoft.com/office/drawing/2014/main" id="{94E8E26A-0598-43A6-B472-91F26953FEBE}"/>
                </a:ext>
              </a:extLst>
            </p:cNvPr>
            <p:cNvGrpSpPr/>
            <p:nvPr/>
          </p:nvGrpSpPr>
          <p:grpSpPr>
            <a:xfrm>
              <a:off x="1037650" y="4067642"/>
              <a:ext cx="417790" cy="527355"/>
              <a:chOff x="973057" y="3594891"/>
              <a:chExt cx="348158" cy="439463"/>
            </a:xfrm>
          </p:grpSpPr>
          <p:sp>
            <p:nvSpPr>
              <p:cNvPr id="22" name="Oval 21">
                <a:extLst>
                  <a:ext uri="{FF2B5EF4-FFF2-40B4-BE49-F238E27FC236}">
                    <a16:creationId xmlns:a16="http://schemas.microsoft.com/office/drawing/2014/main" id="{3ED8C8DE-4B2F-4463-9917-E0AB08143F47}"/>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sp>
            <p:nvSpPr>
              <p:cNvPr id="23" name="Oval 22">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grpSp>
        <p:pic>
          <p:nvPicPr>
            <p:cNvPr id="21" name="Picture 20">
              <a:extLst>
                <a:ext uri="{FF2B5EF4-FFF2-40B4-BE49-F238E27FC236}">
                  <a16:creationId xmlns:a16="http://schemas.microsoft.com/office/drawing/2014/main" id="{930CA3A3-04C5-4E0F-860D-2D189E039D28}"/>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grpSp>
        <p:nvGrpSpPr>
          <p:cNvPr id="24" name="Group 23">
            <a:extLst>
              <a:ext uri="{FF2B5EF4-FFF2-40B4-BE49-F238E27FC236}">
                <a16:creationId xmlns:a16="http://schemas.microsoft.com/office/drawing/2014/main" id="{A46832A4-7EF5-4E37-A423-88280AFD67D6}"/>
              </a:ext>
            </a:extLst>
          </p:cNvPr>
          <p:cNvGrpSpPr/>
          <p:nvPr/>
        </p:nvGrpSpPr>
        <p:grpSpPr>
          <a:xfrm>
            <a:off x="2520401" y="2016231"/>
            <a:ext cx="472800" cy="615314"/>
            <a:chOff x="2537282" y="3954193"/>
            <a:chExt cx="472800" cy="615314"/>
          </a:xfrm>
        </p:grpSpPr>
        <p:grpSp>
          <p:nvGrpSpPr>
            <p:cNvPr id="25" name="Group 24">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27" name="Straight Connector 26">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A40F7A6C-16D5-437C-9EBC-FF27DC4BEFCB}"/>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31" name="TextBox 30">
            <a:extLst>
              <a:ext uri="{FF2B5EF4-FFF2-40B4-BE49-F238E27FC236}">
                <a16:creationId xmlns:a16="http://schemas.microsoft.com/office/drawing/2014/main" id="{4A7B13AE-07D4-4777-8C7F-A447352037C5}"/>
              </a:ext>
            </a:extLst>
          </p:cNvPr>
          <p:cNvSpPr txBox="1"/>
          <p:nvPr/>
        </p:nvSpPr>
        <p:spPr>
          <a:xfrm>
            <a:off x="101976" y="4978883"/>
            <a:ext cx="1600517"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Briefings &amp; workshops</a:t>
            </a:r>
          </a:p>
        </p:txBody>
      </p:sp>
      <p:sp>
        <p:nvSpPr>
          <p:cNvPr id="32" name="TextBox 31">
            <a:extLst>
              <a:ext uri="{FF2B5EF4-FFF2-40B4-BE49-F238E27FC236}">
                <a16:creationId xmlns:a16="http://schemas.microsoft.com/office/drawing/2014/main" id="{58707011-A219-43F2-9797-B0113C859176}"/>
              </a:ext>
            </a:extLst>
          </p:cNvPr>
          <p:cNvSpPr txBox="1"/>
          <p:nvPr/>
        </p:nvSpPr>
        <p:spPr>
          <a:xfrm>
            <a:off x="1302341" y="3844393"/>
            <a:ext cx="1841896"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Migration Readiness Assessment</a:t>
            </a:r>
          </a:p>
        </p:txBody>
      </p:sp>
      <p:grpSp>
        <p:nvGrpSpPr>
          <p:cNvPr id="33" name="Graphic 412">
            <a:extLst>
              <a:ext uri="{FF2B5EF4-FFF2-40B4-BE49-F238E27FC236}">
                <a16:creationId xmlns:a16="http://schemas.microsoft.com/office/drawing/2014/main" id="{F42F8ADC-376B-43C2-84FF-0D8281EA3BE2}"/>
              </a:ext>
            </a:extLst>
          </p:cNvPr>
          <p:cNvGrpSpPr/>
          <p:nvPr/>
        </p:nvGrpSpPr>
        <p:grpSpPr>
          <a:xfrm>
            <a:off x="618545" y="4331781"/>
            <a:ext cx="643690" cy="643690"/>
            <a:chOff x="4244008" y="5593287"/>
            <a:chExt cx="643689" cy="643689"/>
          </a:xfrm>
        </p:grpSpPr>
        <p:sp>
          <p:nvSpPr>
            <p:cNvPr id="34"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5"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6"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7"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8"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39"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40"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41"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2"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4"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5"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46"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grpSp>
      <p:grpSp>
        <p:nvGrpSpPr>
          <p:cNvPr id="48" name="Graphic 240">
            <a:extLst>
              <a:ext uri="{FF2B5EF4-FFF2-40B4-BE49-F238E27FC236}">
                <a16:creationId xmlns:a16="http://schemas.microsoft.com/office/drawing/2014/main" id="{43A9D3D7-7D48-4226-8BC1-8A354618FF81}"/>
              </a:ext>
            </a:extLst>
          </p:cNvPr>
          <p:cNvGrpSpPr/>
          <p:nvPr/>
        </p:nvGrpSpPr>
        <p:grpSpPr>
          <a:xfrm>
            <a:off x="2299148" y="4319793"/>
            <a:ext cx="915306" cy="915306"/>
            <a:chOff x="6079338" y="322847"/>
            <a:chExt cx="643689" cy="643689"/>
          </a:xfrm>
        </p:grpSpPr>
        <p:sp>
          <p:nvSpPr>
            <p:cNvPr id="49"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0"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1"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2"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4"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7"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8"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59"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60"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grpSp>
      <p:grpSp>
        <p:nvGrpSpPr>
          <p:cNvPr id="61" name="Group 60">
            <a:extLst>
              <a:ext uri="{FF2B5EF4-FFF2-40B4-BE49-F238E27FC236}">
                <a16:creationId xmlns:a16="http://schemas.microsoft.com/office/drawing/2014/main" id="{38259ED5-FE63-47FB-9F8F-FC605E5209C9}"/>
              </a:ext>
            </a:extLst>
          </p:cNvPr>
          <p:cNvGrpSpPr/>
          <p:nvPr/>
        </p:nvGrpSpPr>
        <p:grpSpPr>
          <a:xfrm>
            <a:off x="340743" y="5707503"/>
            <a:ext cx="3878058" cy="423260"/>
            <a:chOff x="578398" y="6478445"/>
            <a:chExt cx="3444109" cy="423260"/>
          </a:xfrm>
        </p:grpSpPr>
        <p:cxnSp>
          <p:nvCxnSpPr>
            <p:cNvPr id="62" name="Straight Connector 61">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6D7A03C0-4C0A-441D-BFD6-FA8504C044D5}"/>
              </a:ext>
            </a:extLst>
          </p:cNvPr>
          <p:cNvSpPr txBox="1"/>
          <p:nvPr/>
        </p:nvSpPr>
        <p:spPr>
          <a:xfrm>
            <a:off x="577915" y="6248580"/>
            <a:ext cx="3026790"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F9900"/>
                </a:solidFill>
                <a:latin typeface="Amazon Ember"/>
              </a:rPr>
              <a:t>Create a case for change</a:t>
            </a:r>
          </a:p>
        </p:txBody>
      </p:sp>
      <p:sp>
        <p:nvSpPr>
          <p:cNvPr id="65" name="TextBox 64">
            <a:extLst>
              <a:ext uri="{FF2B5EF4-FFF2-40B4-BE49-F238E27FC236}">
                <a16:creationId xmlns:a16="http://schemas.microsoft.com/office/drawing/2014/main" id="{EEB56CFC-98F1-48B0-8331-B1AD2902052F}"/>
              </a:ext>
            </a:extLst>
          </p:cNvPr>
          <p:cNvSpPr txBox="1"/>
          <p:nvPr/>
        </p:nvSpPr>
        <p:spPr>
          <a:xfrm>
            <a:off x="10500325" y="3828915"/>
            <a:ext cx="1472602" cy="492443"/>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Operate &amp;</a:t>
            </a:r>
            <a:br>
              <a:rPr lang="en-US" sz="1300" dirty="0">
                <a:solidFill>
                  <a:srgbClr val="FFFFFF"/>
                </a:solidFill>
                <a:latin typeface="Amazon Ember"/>
                <a:ea typeface="Amazon Ember" panose="02000000000000000000" pitchFamily="2" charset="0"/>
              </a:rPr>
            </a:br>
            <a:r>
              <a:rPr lang="en-US" sz="1300" dirty="0">
                <a:solidFill>
                  <a:srgbClr val="FFFFFF"/>
                </a:solidFill>
                <a:latin typeface="Amazon Ember"/>
                <a:ea typeface="Amazon Ember" panose="02000000000000000000" pitchFamily="2" charset="0"/>
              </a:rPr>
              <a:t>optimize</a:t>
            </a:r>
          </a:p>
        </p:txBody>
      </p:sp>
      <p:sp>
        <p:nvSpPr>
          <p:cNvPr id="66" name="TextBox 65">
            <a:extLst>
              <a:ext uri="{FF2B5EF4-FFF2-40B4-BE49-F238E27FC236}">
                <a16:creationId xmlns:a16="http://schemas.microsoft.com/office/drawing/2014/main" id="{E32D9E3F-0FDB-4838-89BF-F9B5F247C6C4}"/>
              </a:ext>
            </a:extLst>
          </p:cNvPr>
          <p:cNvSpPr txBox="1"/>
          <p:nvPr/>
        </p:nvSpPr>
        <p:spPr>
          <a:xfrm>
            <a:off x="10535826" y="2386747"/>
            <a:ext cx="2104771" cy="292388"/>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Migrate</a:t>
            </a:r>
          </a:p>
        </p:txBody>
      </p:sp>
      <p:sp>
        <p:nvSpPr>
          <p:cNvPr id="67" name="TextBox 66">
            <a:extLst>
              <a:ext uri="{FF2B5EF4-FFF2-40B4-BE49-F238E27FC236}">
                <a16:creationId xmlns:a16="http://schemas.microsoft.com/office/drawing/2014/main" id="{91AC088E-1A69-43A7-91F2-8A9C7E988BB2}"/>
              </a:ext>
            </a:extLst>
          </p:cNvPr>
          <p:cNvSpPr txBox="1"/>
          <p:nvPr/>
        </p:nvSpPr>
        <p:spPr>
          <a:xfrm>
            <a:off x="10535826" y="4912147"/>
            <a:ext cx="2104771" cy="292388"/>
          </a:xfrm>
          <a:prstGeom prst="rect">
            <a:avLst/>
          </a:prstGeom>
          <a:noFill/>
        </p:spPr>
        <p:txBody>
          <a:bodyPr wrap="square" rtlCol="0">
            <a:spAutoFit/>
          </a:bodyPr>
          <a:lstStyle/>
          <a:p>
            <a:pPr defTabSz="1097214">
              <a:defRPr/>
            </a:pPr>
            <a:r>
              <a:rPr lang="en-US" sz="1300" dirty="0">
                <a:solidFill>
                  <a:srgbClr val="FFFFFF"/>
                </a:solidFill>
                <a:latin typeface="Amazon Ember"/>
                <a:ea typeface="Amazon Ember" panose="02000000000000000000" pitchFamily="2" charset="0"/>
              </a:rPr>
              <a:t>Modernize</a:t>
            </a:r>
          </a:p>
        </p:txBody>
      </p:sp>
      <p:grpSp>
        <p:nvGrpSpPr>
          <p:cNvPr id="68" name="Group 67">
            <a:extLst>
              <a:ext uri="{FF2B5EF4-FFF2-40B4-BE49-F238E27FC236}">
                <a16:creationId xmlns:a16="http://schemas.microsoft.com/office/drawing/2014/main" id="{6FFD48FB-F61B-4A52-9A3C-C467D6581CAD}"/>
              </a:ext>
            </a:extLst>
          </p:cNvPr>
          <p:cNvGrpSpPr/>
          <p:nvPr/>
        </p:nvGrpSpPr>
        <p:grpSpPr>
          <a:xfrm>
            <a:off x="11665989" y="3633458"/>
            <a:ext cx="722164" cy="741402"/>
            <a:chOff x="11775659" y="4756671"/>
            <a:chExt cx="483729" cy="496616"/>
          </a:xfrm>
        </p:grpSpPr>
        <p:grpSp>
          <p:nvGrpSpPr>
            <p:cNvPr id="69"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73"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4"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5"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6"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sp>
            <p:nvSpPr>
              <p:cNvPr id="77"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8"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9"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0"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70"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71"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72"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cxnSp>
        <p:nvCxnSpPr>
          <p:cNvPr id="81"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11445414" y="3042430"/>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80037644-7AED-43FC-9070-DF00530D21BB}"/>
              </a:ext>
            </a:extLst>
          </p:cNvPr>
          <p:cNvGrpSpPr>
            <a:grpSpLocks noChangeAspect="1"/>
          </p:cNvGrpSpPr>
          <p:nvPr/>
        </p:nvGrpSpPr>
        <p:grpSpPr>
          <a:xfrm>
            <a:off x="11750792" y="2993585"/>
            <a:ext cx="312778" cy="265176"/>
            <a:chOff x="1251736" y="3105936"/>
            <a:chExt cx="1189635" cy="1008586"/>
          </a:xfrm>
        </p:grpSpPr>
        <p:sp>
          <p:nvSpPr>
            <p:cNvPr id="83"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4"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5"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6"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7"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8"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89"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0"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1"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2"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3"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4"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5"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6"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7"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8"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9"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0"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1"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2"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3"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4"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aphicFrame>
        <p:nvGraphicFramePr>
          <p:cNvPr id="105" name="Table 104">
            <a:extLst>
              <a:ext uri="{FF2B5EF4-FFF2-40B4-BE49-F238E27FC236}">
                <a16:creationId xmlns:a16="http://schemas.microsoft.com/office/drawing/2014/main" id="{51910E1B-8AF9-4C58-85E4-2C74D65727FC}"/>
              </a:ext>
            </a:extLst>
          </p:cNvPr>
          <p:cNvGraphicFramePr>
            <a:graphicFrameLocks noGrp="1"/>
          </p:cNvGraphicFramePr>
          <p:nvPr/>
        </p:nvGraphicFramePr>
        <p:xfrm>
          <a:off x="4802883" y="2128144"/>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Mig.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Skills</a:t>
                      </a:r>
                      <a:r>
                        <a:rPr lang="en-US" sz="1300" b="0" baseline="0" dirty="0">
                          <a:solidFill>
                            <a:schemeClr val="tx2"/>
                          </a:solidFill>
                          <a:latin typeface="Amazon Ember" panose="02000000000000000000" pitchFamily="2" charset="0"/>
                          <a:ea typeface="Amazon Ember" panose="02000000000000000000" pitchFamily="2" charset="0"/>
                        </a:rPr>
                        <a:t>/center</a:t>
                      </a:r>
                      <a:br>
                        <a:rPr lang="en-US" sz="1300" b="0" baseline="0" dirty="0">
                          <a:solidFill>
                            <a:schemeClr val="tx2"/>
                          </a:solidFill>
                          <a:latin typeface="Amazon Ember" panose="02000000000000000000" pitchFamily="2" charset="0"/>
                          <a:ea typeface="Amazon Ember" panose="02000000000000000000" pitchFamily="2" charset="0"/>
                        </a:rPr>
                      </a:br>
                      <a:r>
                        <a:rPr lang="en-US" sz="1300" b="0" baseline="0" dirty="0">
                          <a:solidFill>
                            <a:schemeClr val="tx2"/>
                          </a:solidFill>
                          <a:latin typeface="Amazon Ember" panose="02000000000000000000" pitchFamily="2" charset="0"/>
                          <a:ea typeface="Amazon Ember" panose="02000000000000000000" pitchFamily="2" charset="0"/>
                        </a:rPr>
                        <a:t>of excellence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6" name="Group 105">
            <a:extLst>
              <a:ext uri="{FF2B5EF4-FFF2-40B4-BE49-F238E27FC236}">
                <a16:creationId xmlns:a16="http://schemas.microsoft.com/office/drawing/2014/main" id="{AAB08B7B-93B2-45A4-BC81-4A78B8389342}"/>
              </a:ext>
            </a:extLst>
          </p:cNvPr>
          <p:cNvGrpSpPr/>
          <p:nvPr/>
        </p:nvGrpSpPr>
        <p:grpSpPr>
          <a:xfrm>
            <a:off x="5123647" y="3992018"/>
            <a:ext cx="658681" cy="658678"/>
            <a:chOff x="11738104" y="3067017"/>
            <a:chExt cx="560418" cy="560417"/>
          </a:xfrm>
        </p:grpSpPr>
        <p:grpSp>
          <p:nvGrpSpPr>
            <p:cNvPr id="107"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109"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0"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sp>
          <p:nvSpPr>
            <p:cNvPr id="108"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474">
                <a:defRPr/>
              </a:pPr>
              <a:endParaRPr lang="en-US" sz="1800" dirty="0">
                <a:solidFill>
                  <a:srgbClr val="FFFFFF"/>
                </a:solidFill>
                <a:latin typeface="Amazon Ember"/>
              </a:endParaRPr>
            </a:p>
          </p:txBody>
        </p:sp>
      </p:grpSp>
      <p:grpSp>
        <p:nvGrpSpPr>
          <p:cNvPr id="111" name="Group 110">
            <a:extLst>
              <a:ext uri="{FF2B5EF4-FFF2-40B4-BE49-F238E27FC236}">
                <a16:creationId xmlns:a16="http://schemas.microsoft.com/office/drawing/2014/main" id="{853DE1FB-D136-4882-8BB8-CCCF760EC6A3}"/>
              </a:ext>
            </a:extLst>
          </p:cNvPr>
          <p:cNvGrpSpPr/>
          <p:nvPr/>
        </p:nvGrpSpPr>
        <p:grpSpPr>
          <a:xfrm>
            <a:off x="7875739" y="3947895"/>
            <a:ext cx="727543" cy="746924"/>
            <a:chOff x="11775652" y="4756665"/>
            <a:chExt cx="483729" cy="496615"/>
          </a:xfrm>
        </p:grpSpPr>
        <p:grpSp>
          <p:nvGrpSpPr>
            <p:cNvPr id="112"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116"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7"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8"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9"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sp>
            <p:nvSpPr>
              <p:cNvPr id="120"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1"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2"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3"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113"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114"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15"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24" name="Graphic 326">
            <a:extLst>
              <a:ext uri="{FF2B5EF4-FFF2-40B4-BE49-F238E27FC236}">
                <a16:creationId xmlns:a16="http://schemas.microsoft.com/office/drawing/2014/main" id="{01DC375A-9756-41F2-BF98-CDFA24D2AE47}"/>
              </a:ext>
            </a:extLst>
          </p:cNvPr>
          <p:cNvGrpSpPr/>
          <p:nvPr/>
        </p:nvGrpSpPr>
        <p:grpSpPr>
          <a:xfrm>
            <a:off x="9280553" y="2420699"/>
            <a:ext cx="795934" cy="582821"/>
            <a:chOff x="2187719" y="6922499"/>
            <a:chExt cx="567729" cy="413244"/>
          </a:xfrm>
        </p:grpSpPr>
        <p:sp>
          <p:nvSpPr>
            <p:cNvPr id="125"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6"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7"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8"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29"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0"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1"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2"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3"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4"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5"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6"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7"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8"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39"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0"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1"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2"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3" name="Group 142">
            <a:extLst>
              <a:ext uri="{FF2B5EF4-FFF2-40B4-BE49-F238E27FC236}">
                <a16:creationId xmlns:a16="http://schemas.microsoft.com/office/drawing/2014/main" id="{87A627E6-4AD9-442B-9F07-D79E450B5705}"/>
              </a:ext>
            </a:extLst>
          </p:cNvPr>
          <p:cNvGrpSpPr/>
          <p:nvPr/>
        </p:nvGrpSpPr>
        <p:grpSpPr>
          <a:xfrm>
            <a:off x="4974931" y="2389536"/>
            <a:ext cx="963394" cy="713884"/>
            <a:chOff x="8359775" y="6592021"/>
            <a:chExt cx="1444632" cy="1070486"/>
          </a:xfrm>
        </p:grpSpPr>
        <p:grpSp>
          <p:nvGrpSpPr>
            <p:cNvPr id="144"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156"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7"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8"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9"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0"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1"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5"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153"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4"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5"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6"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150"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1"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52"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47"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148"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49"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62" name="Graphic 160">
            <a:extLst>
              <a:ext uri="{FF2B5EF4-FFF2-40B4-BE49-F238E27FC236}">
                <a16:creationId xmlns:a16="http://schemas.microsoft.com/office/drawing/2014/main" id="{0D22AC0B-32D6-44BD-93D1-93EF7115988F}"/>
              </a:ext>
            </a:extLst>
          </p:cNvPr>
          <p:cNvGrpSpPr/>
          <p:nvPr/>
        </p:nvGrpSpPr>
        <p:grpSpPr>
          <a:xfrm>
            <a:off x="9313711" y="3960291"/>
            <a:ext cx="698244" cy="722132"/>
            <a:chOff x="4692320" y="5010565"/>
            <a:chExt cx="395223" cy="408744"/>
          </a:xfrm>
        </p:grpSpPr>
        <p:sp>
          <p:nvSpPr>
            <p:cNvPr id="163"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4"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5"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6"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67"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68" name="Group 167">
            <a:extLst>
              <a:ext uri="{FF2B5EF4-FFF2-40B4-BE49-F238E27FC236}">
                <a16:creationId xmlns:a16="http://schemas.microsoft.com/office/drawing/2014/main" id="{2F5786EF-B5D7-472C-9CEE-922F6990069F}"/>
              </a:ext>
            </a:extLst>
          </p:cNvPr>
          <p:cNvGrpSpPr/>
          <p:nvPr/>
        </p:nvGrpSpPr>
        <p:grpSpPr>
          <a:xfrm>
            <a:off x="7621237" y="2370696"/>
            <a:ext cx="991854" cy="732724"/>
            <a:chOff x="8713234" y="4630665"/>
            <a:chExt cx="886841" cy="655145"/>
          </a:xfrm>
        </p:grpSpPr>
        <p:grpSp>
          <p:nvGrpSpPr>
            <p:cNvPr id="169"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183"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4"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5"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6"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7"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170"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171"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2"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3"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4"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5"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6"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7"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8"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79"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0"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1"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82"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188" name="Group 187">
            <a:extLst>
              <a:ext uri="{FF2B5EF4-FFF2-40B4-BE49-F238E27FC236}">
                <a16:creationId xmlns:a16="http://schemas.microsoft.com/office/drawing/2014/main" id="{712E70AF-DE17-4D01-A7A1-DA04C9FB7371}"/>
              </a:ext>
            </a:extLst>
          </p:cNvPr>
          <p:cNvGrpSpPr/>
          <p:nvPr/>
        </p:nvGrpSpPr>
        <p:grpSpPr>
          <a:xfrm>
            <a:off x="6572870" y="2424533"/>
            <a:ext cx="556727" cy="727258"/>
            <a:chOff x="9398940" y="6818557"/>
            <a:chExt cx="657213" cy="858524"/>
          </a:xfrm>
        </p:grpSpPr>
        <p:grpSp>
          <p:nvGrpSpPr>
            <p:cNvPr id="189"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207"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8"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474">
                  <a:defRPr/>
                </a:pPr>
                <a:endParaRPr lang="en-US" sz="1800" dirty="0">
                  <a:solidFill>
                    <a:srgbClr val="FFFFFF"/>
                  </a:solidFill>
                  <a:latin typeface="Amazon Ember"/>
                </a:endParaRPr>
              </a:p>
            </p:txBody>
          </p:sp>
        </p:grpSp>
        <p:grpSp>
          <p:nvGrpSpPr>
            <p:cNvPr id="190"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200"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474">
                  <a:defRPr/>
                </a:pPr>
                <a:endParaRPr lang="en-US" sz="1800" dirty="0">
                  <a:solidFill>
                    <a:srgbClr val="FFFFFF"/>
                  </a:solidFill>
                  <a:latin typeface="Amazon Ember"/>
                </a:endParaRPr>
              </a:p>
            </p:txBody>
          </p:sp>
          <p:sp>
            <p:nvSpPr>
              <p:cNvPr id="201"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474">
                  <a:defRPr/>
                </a:pPr>
                <a:endParaRPr lang="en-US" sz="1800" dirty="0">
                  <a:solidFill>
                    <a:srgbClr val="FFFFFF"/>
                  </a:solidFill>
                  <a:latin typeface="Amazon Ember"/>
                </a:endParaRPr>
              </a:p>
            </p:txBody>
          </p:sp>
          <p:sp>
            <p:nvSpPr>
              <p:cNvPr id="202"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3"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4"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5"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sp>
            <p:nvSpPr>
              <p:cNvPr id="206"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474">
                  <a:defRPr/>
                </a:pPr>
                <a:endParaRPr lang="en-US" sz="1800" dirty="0">
                  <a:solidFill>
                    <a:srgbClr val="FFFFFF"/>
                  </a:solidFill>
                  <a:latin typeface="Amazon Ember"/>
                </a:endParaRPr>
              </a:p>
            </p:txBody>
          </p:sp>
        </p:grpSp>
        <p:grpSp>
          <p:nvGrpSpPr>
            <p:cNvPr id="191" name="Group 190">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198" name="Straight Connector 197">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9" name="Straight Connector 198">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2" name="Group 191">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196" name="Straight Connector 195">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7" name="Straight Connector 196">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3" name="Group 192">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194" name="Straight Connector 193">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5" name="Straight Connector 194">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209" name="Group 208">
            <a:extLst>
              <a:ext uri="{FF2B5EF4-FFF2-40B4-BE49-F238E27FC236}">
                <a16:creationId xmlns:a16="http://schemas.microsoft.com/office/drawing/2014/main" id="{E8D59516-DE7C-478E-9A4A-1541D29D3104}"/>
              </a:ext>
            </a:extLst>
          </p:cNvPr>
          <p:cNvGrpSpPr/>
          <p:nvPr/>
        </p:nvGrpSpPr>
        <p:grpSpPr>
          <a:xfrm>
            <a:off x="6497061" y="3926001"/>
            <a:ext cx="718766" cy="790712"/>
            <a:chOff x="10283651" y="2930442"/>
            <a:chExt cx="727249" cy="800043"/>
          </a:xfrm>
        </p:grpSpPr>
        <p:sp>
          <p:nvSpPr>
            <p:cNvPr id="210" name="Oval 209">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74">
                <a:defRPr/>
              </a:pPr>
              <a:endParaRPr lang="en-US" sz="1800" dirty="0">
                <a:solidFill>
                  <a:srgbClr val="FFFFFF"/>
                </a:solidFill>
                <a:latin typeface="Amazon Ember"/>
              </a:endParaRPr>
            </a:p>
          </p:txBody>
        </p:sp>
        <p:sp>
          <p:nvSpPr>
            <p:cNvPr id="211" name="Rectangle 210">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74">
                <a:defRPr/>
              </a:pPr>
              <a:endParaRPr lang="en-US" sz="1800" dirty="0">
                <a:solidFill>
                  <a:srgbClr val="FFFFFF"/>
                </a:solidFill>
                <a:latin typeface="Amazon Ember"/>
              </a:endParaRPr>
            </a:p>
          </p:txBody>
        </p:sp>
        <p:grpSp>
          <p:nvGrpSpPr>
            <p:cNvPr id="212"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213"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4"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5"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6"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7"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8"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19"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0"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474">
                  <a:defRPr/>
                </a:pPr>
                <a:endParaRPr lang="en-US" sz="1800" dirty="0">
                  <a:solidFill>
                    <a:srgbClr val="FFFFFF"/>
                  </a:solidFill>
                  <a:latin typeface="Amazon Ember"/>
                </a:endParaRPr>
              </a:p>
            </p:txBody>
          </p:sp>
        </p:grpSp>
      </p:grpSp>
      <p:cxnSp>
        <p:nvCxnSpPr>
          <p:cNvPr id="221"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11626641" y="2561049"/>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BEFBF8FA-12E6-40C5-82FA-49352B76B5F1}"/>
              </a:ext>
            </a:extLst>
          </p:cNvPr>
          <p:cNvGrpSpPr>
            <a:grpSpLocks noChangeAspect="1"/>
          </p:cNvGrpSpPr>
          <p:nvPr/>
        </p:nvGrpSpPr>
        <p:grpSpPr>
          <a:xfrm>
            <a:off x="11932019" y="2512204"/>
            <a:ext cx="312778" cy="265176"/>
            <a:chOff x="1251736" y="3105936"/>
            <a:chExt cx="1189635" cy="1008586"/>
          </a:xfrm>
        </p:grpSpPr>
        <p:sp>
          <p:nvSpPr>
            <p:cNvPr id="223"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4"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5"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6"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7"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8"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29"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0"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1"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2"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3"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4"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5"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6"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7"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8"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39"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0"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1"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2"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3"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4"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cxnSp>
        <p:nvCxnSpPr>
          <p:cNvPr id="245"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11799958" y="2019537"/>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46" name="Group 245">
            <a:extLst>
              <a:ext uri="{FF2B5EF4-FFF2-40B4-BE49-F238E27FC236}">
                <a16:creationId xmlns:a16="http://schemas.microsoft.com/office/drawing/2014/main" id="{F8A9CA52-CD88-4E7F-BC4E-CA98E01ADABB}"/>
              </a:ext>
            </a:extLst>
          </p:cNvPr>
          <p:cNvGrpSpPr/>
          <p:nvPr/>
        </p:nvGrpSpPr>
        <p:grpSpPr>
          <a:xfrm>
            <a:off x="13045450" y="1942875"/>
            <a:ext cx="404028" cy="322423"/>
            <a:chOff x="6630539" y="5287514"/>
            <a:chExt cx="1865762" cy="1488919"/>
          </a:xfrm>
        </p:grpSpPr>
        <p:sp>
          <p:nvSpPr>
            <p:cNvPr id="247"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8"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49"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0"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1"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2"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3"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4"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55"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256" name="Group 255">
            <a:extLst>
              <a:ext uri="{FF2B5EF4-FFF2-40B4-BE49-F238E27FC236}">
                <a16:creationId xmlns:a16="http://schemas.microsoft.com/office/drawing/2014/main" id="{C9376807-BD57-4EE1-BCF3-2EA1E3B3268A}"/>
              </a:ext>
            </a:extLst>
          </p:cNvPr>
          <p:cNvGrpSpPr/>
          <p:nvPr/>
        </p:nvGrpSpPr>
        <p:grpSpPr>
          <a:xfrm>
            <a:off x="13557233" y="1926940"/>
            <a:ext cx="462784" cy="356616"/>
            <a:chOff x="13914391" y="3271480"/>
            <a:chExt cx="462784" cy="356616"/>
          </a:xfrm>
        </p:grpSpPr>
        <p:grpSp>
          <p:nvGrpSpPr>
            <p:cNvPr id="257" name="Group 256">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285"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6"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7"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8"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89"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0"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1"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2"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3"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4"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5"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6"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258" name="Group 257">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266"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7"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8"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69"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0"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1"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2"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3"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4"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5"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6"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7"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8"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79"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0"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1"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2"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3"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284"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259" name="Group 258">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260"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1"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2"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3"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4"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65"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297" name="Group 296">
            <a:extLst>
              <a:ext uri="{FF2B5EF4-FFF2-40B4-BE49-F238E27FC236}">
                <a16:creationId xmlns:a16="http://schemas.microsoft.com/office/drawing/2014/main" id="{B601548B-0574-40AB-B269-2C2AD975BD06}"/>
              </a:ext>
            </a:extLst>
          </p:cNvPr>
          <p:cNvGrpSpPr>
            <a:grpSpLocks noChangeAspect="1"/>
          </p:cNvGrpSpPr>
          <p:nvPr/>
        </p:nvGrpSpPr>
        <p:grpSpPr>
          <a:xfrm>
            <a:off x="12584809" y="1938071"/>
            <a:ext cx="327769" cy="329184"/>
            <a:chOff x="3853940" y="3046180"/>
            <a:chExt cx="1239926" cy="1245279"/>
          </a:xfrm>
        </p:grpSpPr>
        <p:sp>
          <p:nvSpPr>
            <p:cNvPr id="298"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299"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0"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1"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2"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3"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4"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5"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6"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7"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8"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09"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0"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1"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2"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3"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4"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5"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6"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7"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8"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19"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0"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1"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2"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3"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4"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5"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6"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7"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28"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329" name="Group 328">
            <a:extLst>
              <a:ext uri="{FF2B5EF4-FFF2-40B4-BE49-F238E27FC236}">
                <a16:creationId xmlns:a16="http://schemas.microsoft.com/office/drawing/2014/main" id="{C7F2B785-5CE2-4DA2-A3C8-65A01D400EEC}"/>
              </a:ext>
            </a:extLst>
          </p:cNvPr>
          <p:cNvGrpSpPr>
            <a:grpSpLocks noChangeAspect="1"/>
          </p:cNvGrpSpPr>
          <p:nvPr/>
        </p:nvGrpSpPr>
        <p:grpSpPr>
          <a:xfrm>
            <a:off x="12105336" y="1970692"/>
            <a:ext cx="312778" cy="265176"/>
            <a:chOff x="1251736" y="3105936"/>
            <a:chExt cx="1189635" cy="1008586"/>
          </a:xfrm>
        </p:grpSpPr>
        <p:sp>
          <p:nvSpPr>
            <p:cNvPr id="330"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1"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2"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3"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4"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5"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6"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7"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8"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39"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0"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1"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2"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3"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4"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5"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6"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7"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8"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49"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50"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351"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352" name="Group 351">
            <a:extLst>
              <a:ext uri="{FF2B5EF4-FFF2-40B4-BE49-F238E27FC236}">
                <a16:creationId xmlns:a16="http://schemas.microsoft.com/office/drawing/2014/main" id="{075B319B-1267-4656-849E-9FC5AD461B02}"/>
              </a:ext>
            </a:extLst>
          </p:cNvPr>
          <p:cNvGrpSpPr>
            <a:grpSpLocks noChangeAspect="1"/>
          </p:cNvGrpSpPr>
          <p:nvPr/>
        </p:nvGrpSpPr>
        <p:grpSpPr>
          <a:xfrm>
            <a:off x="11450901" y="4536589"/>
            <a:ext cx="1011510" cy="755933"/>
            <a:chOff x="16128616" y="3322519"/>
            <a:chExt cx="562056" cy="420042"/>
          </a:xfrm>
        </p:grpSpPr>
        <p:sp>
          <p:nvSpPr>
            <p:cNvPr id="35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pPr defTabSz="731491">
                <a:defRPr/>
              </a:pPr>
              <a:endParaRPr lang="en-US" sz="3400" dirty="0">
                <a:solidFill>
                  <a:srgbClr val="FFFFFF"/>
                </a:solidFill>
                <a:latin typeface="Amazon Ember"/>
              </a:endParaRPr>
            </a:p>
          </p:txBody>
        </p:sp>
        <p:sp>
          <p:nvSpPr>
            <p:cNvPr id="35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5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31491">
                <a:defRPr/>
              </a:pPr>
              <a:endParaRPr lang="en-US" sz="3400" dirty="0">
                <a:solidFill>
                  <a:srgbClr val="FF9900"/>
                </a:solidFill>
                <a:latin typeface="Amazon Ember"/>
              </a:endParaRPr>
            </a:p>
          </p:txBody>
        </p:sp>
        <p:sp>
          <p:nvSpPr>
            <p:cNvPr id="36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6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6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7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sp>
          <p:nvSpPr>
            <p:cNvPr id="38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91">
                <a:defRPr/>
              </a:pPr>
              <a:endParaRPr lang="en-US" sz="3400" dirty="0">
                <a:solidFill>
                  <a:srgbClr val="FFFFFF"/>
                </a:solidFill>
                <a:latin typeface="Amazon Ember"/>
              </a:endParaRPr>
            </a:p>
          </p:txBody>
        </p:sp>
      </p:grpSp>
      <p:sp>
        <p:nvSpPr>
          <p:cNvPr id="386" name="TextBox 385">
            <a:extLst>
              <a:ext uri="{FF2B5EF4-FFF2-40B4-BE49-F238E27FC236}">
                <a16:creationId xmlns:a16="http://schemas.microsoft.com/office/drawing/2014/main" id="{9A3C6F80-AD9B-9B42-BD74-F1B54A5A4C1D}"/>
              </a:ext>
            </a:extLst>
          </p:cNvPr>
          <p:cNvSpPr txBox="1"/>
          <p:nvPr/>
        </p:nvSpPr>
        <p:spPr>
          <a:xfrm>
            <a:off x="1911233" y="5197071"/>
            <a:ext cx="1841896"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Immersion day</a:t>
            </a:r>
          </a:p>
        </p:txBody>
      </p:sp>
      <p:grpSp>
        <p:nvGrpSpPr>
          <p:cNvPr id="387" name="Group 386"/>
          <p:cNvGrpSpPr/>
          <p:nvPr/>
        </p:nvGrpSpPr>
        <p:grpSpPr>
          <a:xfrm>
            <a:off x="4820663" y="3792202"/>
            <a:ext cx="1294300" cy="1796621"/>
            <a:chOff x="3510167" y="3429000"/>
            <a:chExt cx="1078583" cy="1497184"/>
          </a:xfrm>
        </p:grpSpPr>
        <p:sp>
          <p:nvSpPr>
            <p:cNvPr id="388" name="Rounded Rectangle 387">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89" name="TextBox 388">
              <a:extLst>
                <a:ext uri="{FF2B5EF4-FFF2-40B4-BE49-F238E27FC236}">
                  <a16:creationId xmlns:a16="http://schemas.microsoft.com/office/drawing/2014/main" id="{02E5BB44-44AB-E944-B515-6A1673378DB8}"/>
                </a:ext>
              </a:extLst>
            </p:cNvPr>
            <p:cNvSpPr txBox="1"/>
            <p:nvPr/>
          </p:nvSpPr>
          <p:spPr>
            <a:xfrm>
              <a:off x="3781621" y="4695351"/>
              <a:ext cx="554639"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People</a:t>
              </a:r>
            </a:p>
          </p:txBody>
        </p:sp>
      </p:grpSp>
      <p:grpSp>
        <p:nvGrpSpPr>
          <p:cNvPr id="390" name="Group 389"/>
          <p:cNvGrpSpPr/>
          <p:nvPr/>
        </p:nvGrpSpPr>
        <p:grpSpPr>
          <a:xfrm>
            <a:off x="6275364" y="3791343"/>
            <a:ext cx="3949361" cy="1797481"/>
            <a:chOff x="4722418" y="3428285"/>
            <a:chExt cx="3291134" cy="1497901"/>
          </a:xfrm>
        </p:grpSpPr>
        <p:sp>
          <p:nvSpPr>
            <p:cNvPr id="391" name="Rounded Rectangle 390">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2" name="TextBox 391">
              <a:extLst>
                <a:ext uri="{FF2B5EF4-FFF2-40B4-BE49-F238E27FC236}">
                  <a16:creationId xmlns:a16="http://schemas.microsoft.com/office/drawing/2014/main" id="{E1DC8D5C-A3E6-3049-943B-9103C9A1A173}"/>
                </a:ext>
              </a:extLst>
            </p:cNvPr>
            <p:cNvSpPr txBox="1"/>
            <p:nvPr/>
          </p:nvSpPr>
          <p:spPr>
            <a:xfrm>
              <a:off x="6044470" y="4695353"/>
              <a:ext cx="670857"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Platform</a:t>
              </a:r>
            </a:p>
          </p:txBody>
        </p:sp>
      </p:grpSp>
      <p:grpSp>
        <p:nvGrpSpPr>
          <p:cNvPr id="393" name="Group 392"/>
          <p:cNvGrpSpPr/>
          <p:nvPr/>
        </p:nvGrpSpPr>
        <p:grpSpPr>
          <a:xfrm>
            <a:off x="4802883" y="1831337"/>
            <a:ext cx="4062058" cy="1845499"/>
            <a:chOff x="3495351" y="1794947"/>
            <a:chExt cx="3385048" cy="1537917"/>
          </a:xfrm>
        </p:grpSpPr>
        <p:sp>
          <p:nvSpPr>
            <p:cNvPr id="394" name="Rounded Rectangle 393">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5" name="TextBox 394">
              <a:extLst>
                <a:ext uri="{FF2B5EF4-FFF2-40B4-BE49-F238E27FC236}">
                  <a16:creationId xmlns:a16="http://schemas.microsoft.com/office/drawing/2014/main" id="{9904FCF2-8A27-8B45-9D54-8CB32305CC7A}"/>
                </a:ext>
              </a:extLst>
            </p:cNvPr>
            <p:cNvSpPr txBox="1"/>
            <p:nvPr/>
          </p:nvSpPr>
          <p:spPr>
            <a:xfrm>
              <a:off x="4760750" y="1794947"/>
              <a:ext cx="669521"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Portfolio</a:t>
              </a:r>
            </a:p>
          </p:txBody>
        </p:sp>
      </p:grpSp>
      <p:grpSp>
        <p:nvGrpSpPr>
          <p:cNvPr id="396" name="Group 395"/>
          <p:cNvGrpSpPr/>
          <p:nvPr/>
        </p:nvGrpSpPr>
        <p:grpSpPr>
          <a:xfrm>
            <a:off x="9011367" y="1836293"/>
            <a:ext cx="1244610" cy="1845499"/>
            <a:chOff x="6996455" y="1794948"/>
            <a:chExt cx="1037175" cy="1537916"/>
          </a:xfrm>
        </p:grpSpPr>
        <p:sp>
          <p:nvSpPr>
            <p:cNvPr id="397" name="Rounded Rectangle 396">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defTabSz="731491">
                <a:defRPr/>
              </a:pPr>
              <a:endParaRPr lang="en-US" sz="2520" dirty="0">
                <a:solidFill>
                  <a:srgbClr val="A166FF"/>
                </a:solidFill>
                <a:latin typeface="Amazon Ember"/>
              </a:endParaRPr>
            </a:p>
          </p:txBody>
        </p:sp>
        <p:sp>
          <p:nvSpPr>
            <p:cNvPr id="398" name="TextBox 397">
              <a:extLst>
                <a:ext uri="{FF2B5EF4-FFF2-40B4-BE49-F238E27FC236}">
                  <a16:creationId xmlns:a16="http://schemas.microsoft.com/office/drawing/2014/main" id="{9067511C-35FF-2849-83BA-D5CE0B06F2BA}"/>
                </a:ext>
              </a:extLst>
            </p:cNvPr>
            <p:cNvSpPr txBox="1"/>
            <p:nvPr/>
          </p:nvSpPr>
          <p:spPr>
            <a:xfrm>
              <a:off x="7214454" y="1794948"/>
              <a:ext cx="602729" cy="230833"/>
            </a:xfrm>
            <a:prstGeom prst="rect">
              <a:avLst/>
            </a:prstGeom>
            <a:noFill/>
            <a:ln>
              <a:noFill/>
            </a:ln>
          </p:spPr>
          <p:txBody>
            <a:bodyPr wrap="none" rtlCol="0">
              <a:spAutoFit/>
            </a:bodyPr>
            <a:lstStyle/>
            <a:p>
              <a:pPr defTabSz="731491">
                <a:defRPr/>
              </a:pPr>
              <a:r>
                <a:rPr lang="en-US" sz="1200" dirty="0">
                  <a:solidFill>
                    <a:srgbClr val="FFFFFF"/>
                  </a:solidFill>
                  <a:latin typeface="Amazon Ember"/>
                </a:rPr>
                <a:t>Migrate</a:t>
              </a:r>
            </a:p>
          </p:txBody>
        </p:sp>
      </p:grpSp>
      <p:grpSp>
        <p:nvGrpSpPr>
          <p:cNvPr id="399" name="Group 398">
            <a:extLst>
              <a:ext uri="{FF2B5EF4-FFF2-40B4-BE49-F238E27FC236}">
                <a16:creationId xmlns:a16="http://schemas.microsoft.com/office/drawing/2014/main" id="{5616833E-622D-8D4F-B596-7096F1732E68}"/>
              </a:ext>
            </a:extLst>
          </p:cNvPr>
          <p:cNvGrpSpPr>
            <a:grpSpLocks noChangeAspect="1"/>
          </p:cNvGrpSpPr>
          <p:nvPr/>
        </p:nvGrpSpPr>
        <p:grpSpPr>
          <a:xfrm>
            <a:off x="12413478" y="2457445"/>
            <a:ext cx="327769" cy="329184"/>
            <a:chOff x="3853940" y="3046180"/>
            <a:chExt cx="1239926" cy="1245279"/>
          </a:xfrm>
        </p:grpSpPr>
        <p:sp>
          <p:nvSpPr>
            <p:cNvPr id="400"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1"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2"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3"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4"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5"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8"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09"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0"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1"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2"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3"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4"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5"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6"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7"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8"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19"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0"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1"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2"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3"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4"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5"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6"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7"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8"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29"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0"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31" name="Group 430">
            <a:extLst>
              <a:ext uri="{FF2B5EF4-FFF2-40B4-BE49-F238E27FC236}">
                <a16:creationId xmlns:a16="http://schemas.microsoft.com/office/drawing/2014/main" id="{21F46EC5-72AC-BE41-B63A-8ECD0A519291}"/>
              </a:ext>
            </a:extLst>
          </p:cNvPr>
          <p:cNvGrpSpPr>
            <a:grpSpLocks noChangeAspect="1"/>
          </p:cNvGrpSpPr>
          <p:nvPr/>
        </p:nvGrpSpPr>
        <p:grpSpPr>
          <a:xfrm>
            <a:off x="12237414" y="2940359"/>
            <a:ext cx="327769" cy="329184"/>
            <a:chOff x="3853940" y="3046180"/>
            <a:chExt cx="1239926" cy="1245279"/>
          </a:xfrm>
        </p:grpSpPr>
        <p:sp>
          <p:nvSpPr>
            <p:cNvPr id="432"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3"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4"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5"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6"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7"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8"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39"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0"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1"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2"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3"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4"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5"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6"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7"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8"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49"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0"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1"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2"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3"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4"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5"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6"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7"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8"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59"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0"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1"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2"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63" name="Group 462">
            <a:extLst>
              <a:ext uri="{FF2B5EF4-FFF2-40B4-BE49-F238E27FC236}">
                <a16:creationId xmlns:a16="http://schemas.microsoft.com/office/drawing/2014/main" id="{BB016566-A0AF-CF4F-86ED-7CFE7642D3A3}"/>
              </a:ext>
            </a:extLst>
          </p:cNvPr>
          <p:cNvGrpSpPr/>
          <p:nvPr/>
        </p:nvGrpSpPr>
        <p:grpSpPr>
          <a:xfrm>
            <a:off x="12883577" y="2465739"/>
            <a:ext cx="404028" cy="322423"/>
            <a:chOff x="6630539" y="5287514"/>
            <a:chExt cx="1865762" cy="1488919"/>
          </a:xfrm>
        </p:grpSpPr>
        <p:sp>
          <p:nvSpPr>
            <p:cNvPr id="464"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5"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6"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7"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8"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69"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0"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1"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2"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73" name="Group 472">
            <a:extLst>
              <a:ext uri="{FF2B5EF4-FFF2-40B4-BE49-F238E27FC236}">
                <a16:creationId xmlns:a16="http://schemas.microsoft.com/office/drawing/2014/main" id="{552BA697-1866-554D-80B1-B0A9C5587CFB}"/>
              </a:ext>
            </a:extLst>
          </p:cNvPr>
          <p:cNvGrpSpPr/>
          <p:nvPr/>
        </p:nvGrpSpPr>
        <p:grpSpPr>
          <a:xfrm>
            <a:off x="12703074" y="2953182"/>
            <a:ext cx="404028" cy="322423"/>
            <a:chOff x="6630539" y="5287514"/>
            <a:chExt cx="1865762" cy="1488919"/>
          </a:xfrm>
        </p:grpSpPr>
        <p:sp>
          <p:nvSpPr>
            <p:cNvPr id="474"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5"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6"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7"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8"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79"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0"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1"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2"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83" name="Group 482">
            <a:extLst>
              <a:ext uri="{FF2B5EF4-FFF2-40B4-BE49-F238E27FC236}">
                <a16:creationId xmlns:a16="http://schemas.microsoft.com/office/drawing/2014/main" id="{CA4A4C00-EC11-EE4E-8561-43164810DDA6}"/>
              </a:ext>
            </a:extLst>
          </p:cNvPr>
          <p:cNvGrpSpPr/>
          <p:nvPr/>
        </p:nvGrpSpPr>
        <p:grpSpPr>
          <a:xfrm>
            <a:off x="13392557" y="2443729"/>
            <a:ext cx="462784" cy="356616"/>
            <a:chOff x="13914391" y="3271480"/>
            <a:chExt cx="462784" cy="356616"/>
          </a:xfrm>
        </p:grpSpPr>
        <p:grpSp>
          <p:nvGrpSpPr>
            <p:cNvPr id="484" name="Group 483">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512"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3"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4"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5"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6"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7"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8"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19"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0"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1"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2"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3"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485" name="Group 484">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493"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4"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5"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6"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7"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8"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499"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0"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1"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2"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3"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4"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5"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6"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7"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8"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09"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10"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11"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486" name="Group 485">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487"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8"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89"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0"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1"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492"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grpSp>
        <p:nvGrpSpPr>
          <p:cNvPr id="524" name="Group 523">
            <a:extLst>
              <a:ext uri="{FF2B5EF4-FFF2-40B4-BE49-F238E27FC236}">
                <a16:creationId xmlns:a16="http://schemas.microsoft.com/office/drawing/2014/main" id="{6DE714A1-B90A-EA40-8F08-ABA42DC7E9F7}"/>
              </a:ext>
            </a:extLst>
          </p:cNvPr>
          <p:cNvGrpSpPr/>
          <p:nvPr/>
        </p:nvGrpSpPr>
        <p:grpSpPr>
          <a:xfrm>
            <a:off x="13198478" y="2935706"/>
            <a:ext cx="462784" cy="356616"/>
            <a:chOff x="13914391" y="3271480"/>
            <a:chExt cx="462784" cy="356616"/>
          </a:xfrm>
        </p:grpSpPr>
        <p:grpSp>
          <p:nvGrpSpPr>
            <p:cNvPr id="525" name="Group 524">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553"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4"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5"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6"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7"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8"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59"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0"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1"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2"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3"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64"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nvGrpSpPr>
            <p:cNvPr id="526" name="Group 525">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534"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5"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6"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7"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8"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39"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0"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1"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2"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3"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4"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5"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6"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7"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8"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49"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0"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1"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sp>
            <p:nvSpPr>
              <p:cNvPr id="552"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474">
                  <a:defRPr/>
                </a:pPr>
                <a:endParaRPr lang="en-US" sz="1800" dirty="0">
                  <a:solidFill>
                    <a:srgbClr val="FFFFFF"/>
                  </a:solidFill>
                  <a:latin typeface="Amazon Ember"/>
                </a:endParaRPr>
              </a:p>
            </p:txBody>
          </p:sp>
        </p:grpSp>
        <p:grpSp>
          <p:nvGrpSpPr>
            <p:cNvPr id="527" name="Group 526">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528"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29"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0"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1"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2"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533"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474">
                  <a:defRPr/>
                </a:pPr>
                <a:endParaRPr lang="en-US" sz="1800" dirty="0">
                  <a:solidFill>
                    <a:srgbClr val="FFFFFF"/>
                  </a:solidFill>
                  <a:latin typeface="Amazon Ember"/>
                </a:endParaRPr>
              </a:p>
            </p:txBody>
          </p:sp>
        </p:grpSp>
      </p:grpSp>
      <p:sp>
        <p:nvSpPr>
          <p:cNvPr id="565" name="Rectangle 564">
            <a:extLst>
              <a:ext uri="{FF2B5EF4-FFF2-40B4-BE49-F238E27FC236}">
                <a16:creationId xmlns:a16="http://schemas.microsoft.com/office/drawing/2014/main" id="{7F4D849F-FEFC-AD4E-8E1E-4F57D1A0BE45}"/>
              </a:ext>
            </a:extLst>
          </p:cNvPr>
          <p:cNvSpPr/>
          <p:nvPr/>
        </p:nvSpPr>
        <p:spPr>
          <a:xfrm>
            <a:off x="0" y="6756301"/>
            <a:ext cx="14667628" cy="548186"/>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002D43"/>
              </a:solidFill>
              <a:highlight>
                <a:srgbClr val="FF9900"/>
              </a:highlight>
              <a:latin typeface="Amazon Ember"/>
            </a:endParaRPr>
          </a:p>
        </p:txBody>
      </p:sp>
      <p:sp>
        <p:nvSpPr>
          <p:cNvPr id="566" name="Rectangle 565">
            <a:extLst>
              <a:ext uri="{FF2B5EF4-FFF2-40B4-BE49-F238E27FC236}">
                <a16:creationId xmlns:a16="http://schemas.microsoft.com/office/drawing/2014/main" id="{43726FDA-FE3A-E242-ADF9-2EBDD4B5C50F}"/>
              </a:ext>
            </a:extLst>
          </p:cNvPr>
          <p:cNvSpPr/>
          <p:nvPr/>
        </p:nvSpPr>
        <p:spPr>
          <a:xfrm>
            <a:off x="508870" y="6778836"/>
            <a:ext cx="13848768" cy="461665"/>
          </a:xfrm>
          <a:prstGeom prst="rect">
            <a:avLst/>
          </a:prstGeom>
          <a:ln>
            <a:noFill/>
          </a:ln>
        </p:spPr>
        <p:txBody>
          <a:bodyPr wrap="square">
            <a:spAutoFit/>
          </a:bodyPr>
          <a:lstStyle/>
          <a:p>
            <a:pPr algn="ctr" defTabSz="731491">
              <a:defRPr/>
            </a:pPr>
            <a:r>
              <a:rPr lang="en-US" sz="2400" b="1" dirty="0">
                <a:solidFill>
                  <a:srgbClr val="002D43"/>
                </a:solidFill>
                <a:latin typeface="Amazon Ember"/>
              </a:rPr>
              <a:t>Using a proven framework greatly increases your odds of success and speed to market</a:t>
            </a:r>
          </a:p>
        </p:txBody>
      </p:sp>
      <p:grpSp>
        <p:nvGrpSpPr>
          <p:cNvPr id="567" name="Group 566">
            <a:extLst>
              <a:ext uri="{FF2B5EF4-FFF2-40B4-BE49-F238E27FC236}">
                <a16:creationId xmlns:a16="http://schemas.microsoft.com/office/drawing/2014/main" id="{B73403CE-E743-124E-8A87-2B56F9B4C47E}"/>
              </a:ext>
            </a:extLst>
          </p:cNvPr>
          <p:cNvGrpSpPr/>
          <p:nvPr/>
        </p:nvGrpSpPr>
        <p:grpSpPr>
          <a:xfrm>
            <a:off x="1544482" y="2817910"/>
            <a:ext cx="1112123" cy="1112123"/>
            <a:chOff x="1912629" y="3417968"/>
            <a:chExt cx="1112123" cy="1112123"/>
          </a:xfrm>
        </p:grpSpPr>
        <p:pic>
          <p:nvPicPr>
            <p:cNvPr id="568" name="Graphic 791">
              <a:extLst>
                <a:ext uri="{FF2B5EF4-FFF2-40B4-BE49-F238E27FC236}">
                  <a16:creationId xmlns:a16="http://schemas.microsoft.com/office/drawing/2014/main" id="{1911927B-89D1-BF4E-B832-4FBDCB372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2629" y="3417968"/>
              <a:ext cx="1112123" cy="1112123"/>
            </a:xfrm>
            <a:prstGeom prst="rect">
              <a:avLst/>
            </a:prstGeom>
          </p:spPr>
        </p:pic>
        <p:sp>
          <p:nvSpPr>
            <p:cNvPr id="569" name="Rectangle 568">
              <a:extLst>
                <a:ext uri="{FF2B5EF4-FFF2-40B4-BE49-F238E27FC236}">
                  <a16:creationId xmlns:a16="http://schemas.microsoft.com/office/drawing/2014/main" id="{A0B203AB-CEFF-0349-9D30-883CC9A88DA5}"/>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0" name="Rectangle 569">
              <a:extLst>
                <a:ext uri="{FF2B5EF4-FFF2-40B4-BE49-F238E27FC236}">
                  <a16:creationId xmlns:a16="http://schemas.microsoft.com/office/drawing/2014/main" id="{0EF4CA60-426C-BD40-97EF-E92D970213E5}"/>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1" name="Rectangle 570">
              <a:extLst>
                <a:ext uri="{FF2B5EF4-FFF2-40B4-BE49-F238E27FC236}">
                  <a16:creationId xmlns:a16="http://schemas.microsoft.com/office/drawing/2014/main" id="{D29F84F2-15A2-BE40-A2E3-BC3DD2EC3C70}"/>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2" name="Rectangle 571">
              <a:extLst>
                <a:ext uri="{FF2B5EF4-FFF2-40B4-BE49-F238E27FC236}">
                  <a16:creationId xmlns:a16="http://schemas.microsoft.com/office/drawing/2014/main" id="{080E4FA6-F3E2-4F4D-ABAE-5F23303E210B}"/>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3" name="Rectangle 572">
              <a:extLst>
                <a:ext uri="{FF2B5EF4-FFF2-40B4-BE49-F238E27FC236}">
                  <a16:creationId xmlns:a16="http://schemas.microsoft.com/office/drawing/2014/main" id="{EBB3BCD8-3CF0-D043-9DF0-2A79F9A4185C}"/>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4" name="Rectangle 573">
              <a:extLst>
                <a:ext uri="{FF2B5EF4-FFF2-40B4-BE49-F238E27FC236}">
                  <a16:creationId xmlns:a16="http://schemas.microsoft.com/office/drawing/2014/main" id="{670733AC-2FAA-A948-90B2-B1E354E8962E}"/>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5" name="Rectangle 574">
              <a:extLst>
                <a:ext uri="{FF2B5EF4-FFF2-40B4-BE49-F238E27FC236}">
                  <a16:creationId xmlns:a16="http://schemas.microsoft.com/office/drawing/2014/main" id="{61089911-AB82-5445-96AB-FCB74C1F4142}"/>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6" name="Rectangle 575">
              <a:extLst>
                <a:ext uri="{FF2B5EF4-FFF2-40B4-BE49-F238E27FC236}">
                  <a16:creationId xmlns:a16="http://schemas.microsoft.com/office/drawing/2014/main" id="{88D6D54A-11F9-4748-AC70-D50958493F37}"/>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77" name="Rectangle 576">
              <a:extLst>
                <a:ext uri="{FF2B5EF4-FFF2-40B4-BE49-F238E27FC236}">
                  <a16:creationId xmlns:a16="http://schemas.microsoft.com/office/drawing/2014/main" id="{22452B97-7001-4B4E-88A2-E4A98CD1A16B}"/>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sp>
        <p:nvSpPr>
          <p:cNvPr id="578" name="TextBox 577">
            <a:extLst>
              <a:ext uri="{FF2B5EF4-FFF2-40B4-BE49-F238E27FC236}">
                <a16:creationId xmlns:a16="http://schemas.microsoft.com/office/drawing/2014/main" id="{EFD62FB7-A068-BD46-9902-F299E77E6910}"/>
              </a:ext>
            </a:extLst>
          </p:cNvPr>
          <p:cNvSpPr txBox="1"/>
          <p:nvPr/>
        </p:nvSpPr>
        <p:spPr>
          <a:xfrm>
            <a:off x="3526467" y="3858179"/>
            <a:ext cx="1263805"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Accelerators</a:t>
            </a:r>
          </a:p>
        </p:txBody>
      </p:sp>
      <p:pic>
        <p:nvPicPr>
          <p:cNvPr id="579" name="Graphic 826">
            <a:extLst>
              <a:ext uri="{FF2B5EF4-FFF2-40B4-BE49-F238E27FC236}">
                <a16:creationId xmlns:a16="http://schemas.microsoft.com/office/drawing/2014/main" id="{88611E6D-4F61-3446-B724-D0BAD3E96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8089" y="2929526"/>
            <a:ext cx="1052063" cy="1052063"/>
          </a:xfrm>
          <a:prstGeom prst="rect">
            <a:avLst/>
          </a:prstGeom>
        </p:spPr>
      </p:pic>
      <p:cxnSp>
        <p:nvCxnSpPr>
          <p:cNvPr id="580" name="Straight Connector 579"/>
          <p:cNvCxnSpPr/>
          <p:nvPr/>
        </p:nvCxnSpPr>
        <p:spPr>
          <a:xfrm>
            <a:off x="4036972" y="2307969"/>
            <a:ext cx="0" cy="61869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4036972" y="4282897"/>
            <a:ext cx="0" cy="112677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4301269" y="2307969"/>
            <a:ext cx="0" cy="618691"/>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4301269" y="4280162"/>
            <a:ext cx="0" cy="1126775"/>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flipV="1">
            <a:off x="4018318" y="5459010"/>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flipV="1">
            <a:off x="4231757" y="5456042"/>
            <a:ext cx="16704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flipV="1">
            <a:off x="4015476" y="2257399"/>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flipV="1">
            <a:off x="4218801" y="2255942"/>
            <a:ext cx="16871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8" name="Right Arrow 587"/>
          <p:cNvSpPr/>
          <p:nvPr/>
        </p:nvSpPr>
        <p:spPr>
          <a:xfrm>
            <a:off x="3964203" y="1923952"/>
            <a:ext cx="509804" cy="233908"/>
          </a:xfrm>
          <a:prstGeom prst="rightArrow">
            <a:avLst/>
          </a:prstGeom>
          <a:gradFill flip="none" rotWithShape="1">
            <a:gsLst>
              <a:gs pos="23000">
                <a:srgbClr val="CC66FF"/>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89" name="Title 1">
            <a:extLst>
              <a:ext uri="{FF2B5EF4-FFF2-40B4-BE49-F238E27FC236}">
                <a16:creationId xmlns:a16="http://schemas.microsoft.com/office/drawing/2014/main" id="{2DB504CE-8113-5549-8606-25E1BA2097EA}"/>
              </a:ext>
            </a:extLst>
          </p:cNvPr>
          <p:cNvSpPr txBox="1">
            <a:spLocks/>
          </p:cNvSpPr>
          <p:nvPr/>
        </p:nvSpPr>
        <p:spPr>
          <a:xfrm>
            <a:off x="340739" y="232977"/>
            <a:ext cx="135102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latin typeface="+mn-lt"/>
              </a:rPr>
              <a:t>Migration Framework</a:t>
            </a:r>
          </a:p>
        </p:txBody>
      </p:sp>
    </p:spTree>
    <p:extLst>
      <p:ext uri="{BB962C8B-B14F-4D97-AF65-F5344CB8AC3E}">
        <p14:creationId xmlns:p14="http://schemas.microsoft.com/office/powerpoint/2010/main" val="91048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
                                        <p:tgtEl>
                                          <p:spTgt spid="393"/>
                                        </p:tgtEl>
                                      </p:cBhvr>
                                    </p:animEffect>
                                  </p:childTnLst>
                                </p:cTn>
                              </p:par>
                              <p:par>
                                <p:cTn id="8" presetID="10" presetClass="entr" presetSubtype="0" fill="hold" nodeType="withEffect">
                                  <p:stCondLst>
                                    <p:cond delay="0"/>
                                  </p:stCondLst>
                                  <p:childTnLst>
                                    <p:set>
                                      <p:cBhvr>
                                        <p:cTn id="9" dur="1" fill="hold">
                                          <p:stCondLst>
                                            <p:cond delay="0"/>
                                          </p:stCondLst>
                                        </p:cTn>
                                        <p:tgtEl>
                                          <p:spTgt spid="396"/>
                                        </p:tgtEl>
                                        <p:attrNameLst>
                                          <p:attrName>style.visibility</p:attrName>
                                        </p:attrNameLst>
                                      </p:cBhvr>
                                      <p:to>
                                        <p:strVal val="visible"/>
                                      </p:to>
                                    </p:set>
                                    <p:animEffect transition="in" filter="fade">
                                      <p:cBhvr>
                                        <p:cTn id="10" dur="500"/>
                                        <p:tgtEl>
                                          <p:spTgt spid="396"/>
                                        </p:tgtEl>
                                      </p:cBhvr>
                                    </p:animEffect>
                                  </p:childTnLst>
                                </p:cTn>
                              </p:par>
                              <p:par>
                                <p:cTn id="11" presetID="10"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animEffect transition="in" filter="fade">
                                      <p:cBhvr>
                                        <p:cTn id="13" dur="500"/>
                                        <p:tgtEl>
                                          <p:spTgt spid="387"/>
                                        </p:tgtEl>
                                      </p:cBhvr>
                                    </p:animEffect>
                                  </p:childTnLst>
                                </p:cTn>
                              </p:par>
                              <p:par>
                                <p:cTn id="14" presetID="10" presetClass="entr" presetSubtype="0" fill="hold"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bject 6">
            <a:extLst>
              <a:ext uri="{FF2B5EF4-FFF2-40B4-BE49-F238E27FC236}">
                <a16:creationId xmlns:a16="http://schemas.microsoft.com/office/drawing/2014/main" id="{BDC8B4D2-6212-5F44-AE53-9E6F28B38CAB}"/>
              </a:ext>
            </a:extLst>
          </p:cNvPr>
          <p:cNvSpPr/>
          <p:nvPr/>
        </p:nvSpPr>
        <p:spPr>
          <a:xfrm>
            <a:off x="508635" y="113122"/>
            <a:ext cx="13840358" cy="804672"/>
          </a:xfrm>
          <a:prstGeom prst="rect">
            <a:avLst/>
          </a:prstGeom>
          <a:noFill/>
        </p:spPr>
        <p:txBody>
          <a:bodyPr wrap="square" rtlCol="0" anchor="ctr"/>
          <a:lstStyle/>
          <a:p>
            <a:r>
              <a:rPr lang="en-US" sz="3800" b="1" dirty="0">
                <a:latin typeface="+mj-lt"/>
                <a:cs typeface="Calibri" pitchFamily="34" charset="0"/>
              </a:rPr>
              <a:t>Business Case</a:t>
            </a:r>
          </a:p>
        </p:txBody>
      </p:sp>
      <p:graphicFrame>
        <p:nvGraphicFramePr>
          <p:cNvPr id="69" name="Table 68"/>
          <p:cNvGraphicFramePr>
            <a:graphicFrameLocks noGrp="1"/>
          </p:cNvGraphicFramePr>
          <p:nvPr>
            <p:extLst>
              <p:ext uri="{D42A27DB-BD31-4B8C-83A1-F6EECF244321}">
                <p14:modId xmlns:p14="http://schemas.microsoft.com/office/powerpoint/2010/main" val="496329549"/>
              </p:ext>
            </p:extLst>
          </p:nvPr>
        </p:nvGraphicFramePr>
        <p:xfrm>
          <a:off x="580860" y="1330485"/>
          <a:ext cx="13258800" cy="3023616"/>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02336">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02336">
                <a:tc>
                  <a:txBody>
                    <a:bodyPr/>
                    <a:lstStyle/>
                    <a:p>
                      <a:pPr>
                        <a:defRPr sz="1400">
                          <a:solidFill>
                            <a:schemeClr val="tx1"/>
                          </a:solidFill>
                        </a:defRPr>
                      </a:pPr>
                      <a:r>
                        <a:t>Key Stakeholder Sign-off</a:t>
                      </a:r>
                    </a:p>
                  </a:txBody>
                  <a:tcPr anchor="ctr">
                    <a:noFill/>
                  </a:tcPr>
                </a:tc>
                <a:tc>
                  <a:txBody>
                    <a:bodyPr/>
                    <a:lstStyle/>
                    <a:p>
                      <a:pPr>
                        <a:defRPr sz="1400">
                          <a:solidFill>
                            <a:schemeClr val="tx1"/>
                          </a:solidFill>
                        </a:defRPr>
                      </a:pPr>
                      <a:endParaRPr/>
                    </a:p>
                  </a:txBody>
                  <a:tcPr>
                    <a:noFill/>
                  </a:tcPr>
                </a:tc>
                <a:tc>
                  <a:txBody>
                    <a:bodyPr/>
                    <a:lstStyle/>
                    <a:p>
                      <a:pPr marL="285750" marR="0" lvl="0" indent="-285750" algn="just" defTabSz="1097280" rtl="0" eaLnBrk="1" fontAlgn="auto" latinLnBrk="0" hangingPunct="1">
                        <a:lnSpc>
                          <a:spcPct val="100000"/>
                        </a:lnSpc>
                        <a:spcBef>
                          <a:spcPts val="0"/>
                        </a:spcBef>
                        <a:spcAft>
                          <a:spcPts val="0"/>
                        </a:spcAft>
                        <a:buClrTx/>
                        <a:buSzTx/>
                        <a:buFont typeface="Arial" panose="020B0604020202020204" pitchFamily="34" charset="0"/>
                        <a:buChar char="•"/>
                        <a:tabLst/>
                        <a:defRPr sz="1400">
                          <a:solidFill>
                            <a:schemeClr val="tx1"/>
                          </a:solidFill>
                        </a:defRPr>
                      </a:pPr>
                      <a:r>
                        <a:rPr lang="en-US" dirty="0"/>
                        <a:t>Build out and document the security RACI and compliance matrices to further solidify security support</a:t>
                      </a:r>
                      <a:endParaRPr dirty="0"/>
                    </a:p>
                  </a:txBody>
                  <a:tcPr>
                    <a:noFill/>
                  </a:tcPr>
                </a:tc>
                <a:extLst>
                  <a:ext uri="{0D108BD9-81ED-4DB2-BD59-A6C34878D82A}">
                    <a16:rowId xmlns:a16="http://schemas.microsoft.com/office/drawing/2014/main" val="10002"/>
                  </a:ext>
                </a:extLst>
              </a:tr>
              <a:tr h="402336">
                <a:tc>
                  <a:txBody>
                    <a:bodyPr/>
                    <a:lstStyle/>
                    <a:p>
                      <a:pPr>
                        <a:defRPr sz="1400">
                          <a:solidFill>
                            <a:schemeClr val="tx1"/>
                          </a:solidFill>
                        </a:defRPr>
                      </a:pPr>
                      <a:r>
                        <a:t>Migration Funding Commitment</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Get budget allocation for the first year of migration effort</a:t>
                      </a:r>
                    </a:p>
                    <a:p>
                      <a:pPr marL="285750" indent="-285750" algn="just">
                        <a:buFont typeface="Arial" panose="020B0604020202020204" pitchFamily="34" charset="0"/>
                        <a:buChar char="•"/>
                        <a:defRPr sz="1400">
                          <a:solidFill>
                            <a:schemeClr val="tx1"/>
                          </a:solidFill>
                        </a:defRPr>
                      </a:pPr>
                      <a:r>
                        <a:rPr lang="en-US" dirty="0"/>
                        <a:t>Identify workloads that have a large and near term pay-back to start saving</a:t>
                      </a:r>
                    </a:p>
                    <a:p>
                      <a:pPr marL="285750" indent="-285750" algn="just">
                        <a:buFont typeface="Arial" panose="020B0604020202020204" pitchFamily="34" charset="0"/>
                        <a:buChar char="•"/>
                        <a:defRPr sz="1400">
                          <a:solidFill>
                            <a:schemeClr val="tx1"/>
                          </a:solidFill>
                        </a:defRPr>
                      </a:pPr>
                      <a:r>
                        <a:rPr lang="en-US" dirty="0"/>
                        <a:t>Do a TCO for full on-prem environment to solidify the opportunity vision and specifically state a strategy / goal around cloud adoption and migration to drive speed</a:t>
                      </a:r>
                    </a:p>
                    <a:p>
                      <a:pPr marL="285750" indent="-285750" algn="just">
                        <a:buFont typeface="Arial" panose="020B0604020202020204" pitchFamily="34" charset="0"/>
                        <a:buChar char="•"/>
                        <a:defRPr sz="1400">
                          <a:solidFill>
                            <a:schemeClr val="tx1"/>
                          </a:solidFill>
                        </a:defRPr>
                      </a:pPr>
                      <a:r>
                        <a:rPr lang="en-US" dirty="0"/>
                        <a:t>Do discovery to enable an estimate of migration effort</a:t>
                      </a:r>
                      <a:endParaRPr dirty="0"/>
                    </a:p>
                  </a:txBody>
                  <a:tcPr>
                    <a:noFill/>
                  </a:tcPr>
                </a:tc>
                <a:extLst>
                  <a:ext uri="{0D108BD9-81ED-4DB2-BD59-A6C34878D82A}">
                    <a16:rowId xmlns:a16="http://schemas.microsoft.com/office/drawing/2014/main" val="10003"/>
                  </a:ext>
                </a:extLst>
              </a:tr>
              <a:tr h="402336">
                <a:tc>
                  <a:txBody>
                    <a:bodyPr/>
                    <a:lstStyle/>
                    <a:p>
                      <a:pPr>
                        <a:defRPr sz="1400">
                          <a:solidFill>
                            <a:schemeClr val="tx1"/>
                          </a:solidFill>
                        </a:defRPr>
                      </a:pPr>
                      <a:r>
                        <a:rPr dirty="0"/>
                        <a:t>Specific Migration Workloads Committed</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Identify the first movers and larger migration vision</a:t>
                      </a:r>
                    </a:p>
                    <a:p>
                      <a:pPr marL="285750" indent="-285750" algn="just">
                        <a:buFont typeface="Arial" panose="020B0604020202020204" pitchFamily="34" charset="0"/>
                        <a:buChar char="•"/>
                        <a:defRPr sz="1400">
                          <a:solidFill>
                            <a:schemeClr val="tx1"/>
                          </a:solidFill>
                        </a:defRPr>
                      </a:pPr>
                      <a:r>
                        <a:rPr lang="en-US" dirty="0"/>
                        <a:t>Do discovery to understand what the environment looks like and identify early movers</a:t>
                      </a:r>
                    </a:p>
                  </a:txBody>
                  <a:tcP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53355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5B5AB71-A3DD-6043-970C-D35D64ECC12B}"/>
              </a:ext>
            </a:extLst>
          </p:cNvPr>
          <p:cNvSpPr txBox="1">
            <a:spLocks/>
          </p:cNvSpPr>
          <p:nvPr/>
        </p:nvSpPr>
        <p:spPr>
          <a:xfrm>
            <a:off x="532784" y="169611"/>
            <a:ext cx="13987712"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Migration Project Plan</a:t>
            </a:r>
            <a:br>
              <a:rPr lang="en-US" dirty="0">
                <a:cs typeface="Calibri" pitchFamily="34" charset="0"/>
              </a:rPr>
            </a:b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485959390"/>
              </p:ext>
            </p:extLst>
          </p:nvPr>
        </p:nvGraphicFramePr>
        <p:xfrm>
          <a:off x="580860" y="1330485"/>
          <a:ext cx="13258800" cy="584454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37719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377190">
                <a:tc>
                  <a:txBody>
                    <a:bodyPr/>
                    <a:lstStyle/>
                    <a:p>
                      <a:pPr>
                        <a:defRPr sz="1400">
                          <a:solidFill>
                            <a:schemeClr val="tx1"/>
                          </a:solidFill>
                        </a:defRPr>
                      </a:pPr>
                      <a:r>
                        <a:t>Determine Delivery Model &amp; Approach</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Confirm decision regarding roles of internal teams, Partner, and AWS, and involve Partner (if applicable) in the migration strategy and planning as early as possible</a:t>
                      </a:r>
                    </a:p>
                    <a:p>
                      <a:pPr marL="285750" indent="-285750" algn="just">
                        <a:buFont typeface="Arial" panose="020B0604020202020204" pitchFamily="34" charset="0"/>
                        <a:buChar char="•"/>
                        <a:defRPr sz="1400">
                          <a:solidFill>
                            <a:schemeClr val="tx1"/>
                          </a:solidFill>
                        </a:defRPr>
                      </a:pPr>
                      <a:r>
                        <a:rPr lang="en-US" dirty="0"/>
                        <a:t>Determine the partner selection criteria</a:t>
                      </a:r>
                      <a:endParaRPr dirty="0"/>
                    </a:p>
                  </a:txBody>
                  <a:tcPr>
                    <a:noFill/>
                  </a:tcPr>
                </a:tc>
                <a:extLst>
                  <a:ext uri="{0D108BD9-81ED-4DB2-BD59-A6C34878D82A}">
                    <a16:rowId xmlns:a16="http://schemas.microsoft.com/office/drawing/2014/main" val="10001"/>
                  </a:ext>
                </a:extLst>
              </a:tr>
              <a:tr h="377190">
                <a:tc>
                  <a:txBody>
                    <a:bodyPr/>
                    <a:lstStyle/>
                    <a:p>
                      <a:pPr>
                        <a:defRPr sz="1400">
                          <a:solidFill>
                            <a:schemeClr val="tx1"/>
                          </a:solidFill>
                        </a:defRPr>
                      </a:pPr>
                      <a:r>
                        <a:t>Project Management Capability</a:t>
                      </a:r>
                    </a:p>
                  </a:txBody>
                  <a:tcPr anchor="ct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377190">
                <a:tc>
                  <a:txBody>
                    <a:bodyPr/>
                    <a:lstStyle/>
                    <a:p>
                      <a:pPr>
                        <a:defRPr sz="1400">
                          <a:solidFill>
                            <a:schemeClr val="tx1"/>
                          </a:solidFill>
                        </a:defRPr>
                      </a:pPr>
                      <a:r>
                        <a:rPr dirty="0"/>
                        <a:t>Migration Plan</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Mobilize: Perform a full application portfolio assessment and migration planning as part of Mobilize. This includes portfolio application/infrastructure discovery, migration patterns for 7R's (Retain, Retire, Rehost, </a:t>
                      </a:r>
                      <a:r>
                        <a:rPr lang="en-US" dirty="0" err="1"/>
                        <a:t>Replatform</a:t>
                      </a:r>
                      <a:r>
                        <a:rPr lang="en-US" dirty="0"/>
                        <a:t>, Rearchitect, Repurchase, Relocate), dependency analysis, migration wave plan, and detailed assessment of initial movers.</a:t>
                      </a:r>
                    </a:p>
                    <a:p>
                      <a:pPr marL="285750" indent="-285750" algn="just">
                        <a:buFont typeface="Arial" panose="020B0604020202020204" pitchFamily="34" charset="0"/>
                        <a:buChar char="•"/>
                        <a:defRPr sz="1400">
                          <a:solidFill>
                            <a:schemeClr val="tx1"/>
                          </a:solidFill>
                        </a:defRPr>
                      </a:pPr>
                      <a:r>
                        <a:rPr lang="en-US" dirty="0"/>
                        <a:t>Application Portfolio Assessment: Perform a full application portfolio assessment and migration planning as a pre-Mobilize activity. This includes portfolio application/infrastructure discovery, migration patterns for 7R's (Retain, Retire, Rehost, </a:t>
                      </a:r>
                      <a:r>
                        <a:rPr lang="en-US" dirty="0" err="1"/>
                        <a:t>Replatform</a:t>
                      </a:r>
                      <a:r>
                        <a:rPr lang="en-US" dirty="0"/>
                        <a:t>, Rearchitect, Repurchase, Relocate), dependency analysis, migration wave plan, and detailed assessment of initial movers.</a:t>
                      </a:r>
                    </a:p>
                    <a:p>
                      <a:pPr marL="285750" indent="-285750" algn="just">
                        <a:buFont typeface="Arial" panose="020B0604020202020204" pitchFamily="34" charset="0"/>
                        <a:buChar char="•"/>
                        <a:defRPr sz="1400">
                          <a:solidFill>
                            <a:schemeClr val="tx1"/>
                          </a:solidFill>
                        </a:defRPr>
                      </a:pPr>
                      <a:r>
                        <a:rPr lang="en-US" dirty="0"/>
                        <a:t>Refine your detailed business case on the larger migration scope as part of the Mobilize phase</a:t>
                      </a:r>
                    </a:p>
                    <a:p>
                      <a:pPr marL="285750" indent="-285750" algn="just">
                        <a:buFont typeface="Arial" panose="020B0604020202020204" pitchFamily="34" charset="0"/>
                        <a:buChar char="•"/>
                        <a:defRPr sz="1400">
                          <a:solidFill>
                            <a:schemeClr val="tx1"/>
                          </a:solidFill>
                        </a:defRPr>
                      </a:pPr>
                      <a:r>
                        <a:rPr lang="en-US" dirty="0"/>
                        <a:t>Identify initial movers (generally require App Owner who is a promoter and an App that is not complex)</a:t>
                      </a:r>
                    </a:p>
                    <a:p>
                      <a:pPr marL="285750" indent="-285750" algn="just">
                        <a:buFont typeface="Arial" panose="020B0604020202020204" pitchFamily="34" charset="0"/>
                        <a:buChar char="•"/>
                        <a:defRPr sz="1400">
                          <a:solidFill>
                            <a:schemeClr val="tx1"/>
                          </a:solidFill>
                        </a:defRPr>
                      </a:pPr>
                      <a:r>
                        <a:rPr lang="en-US" dirty="0"/>
                        <a:t>Connect workload migration plan to IT asset disposal and reduction of DC use</a:t>
                      </a:r>
                    </a:p>
                    <a:p>
                      <a:pPr marL="285750" indent="-285750" algn="just">
                        <a:buFont typeface="Arial" panose="020B0604020202020204" pitchFamily="34" charset="0"/>
                        <a:buChar char="•"/>
                        <a:defRPr sz="1400">
                          <a:solidFill>
                            <a:schemeClr val="tx1"/>
                          </a:solidFill>
                        </a:defRPr>
                      </a:pPr>
                      <a:r>
                        <a:rPr lang="en-US" dirty="0"/>
                        <a:t>Identify Business Drivers and key expected outcomes including deadlines and compelling events</a:t>
                      </a:r>
                      <a:endParaRPr dirty="0"/>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40546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58217E-2394-8541-B90B-BD8588139AA4}"/>
              </a:ext>
            </a:extLst>
          </p:cNvPr>
          <p:cNvSpPr txBox="1">
            <a:spLocks/>
          </p:cNvSpPr>
          <p:nvPr/>
        </p:nvSpPr>
        <p:spPr>
          <a:xfrm>
            <a:off x="548640" y="183898"/>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Skills &amp; COE</a:t>
            </a:r>
            <a:br>
              <a:rPr lang="en-US" dirty="0">
                <a:cs typeface="Calibri" pitchFamily="34" charset="0"/>
              </a:rPr>
            </a:br>
            <a:endParaRPr lang="en-US" dirty="0"/>
          </a:p>
        </p:txBody>
      </p:sp>
      <p:graphicFrame>
        <p:nvGraphicFramePr>
          <p:cNvPr id="31" name="Table 30"/>
          <p:cNvGraphicFramePr>
            <a:graphicFrameLocks noGrp="1"/>
          </p:cNvGraphicFramePr>
          <p:nvPr>
            <p:extLst>
              <p:ext uri="{D42A27DB-BD31-4B8C-83A1-F6EECF244321}">
                <p14:modId xmlns:p14="http://schemas.microsoft.com/office/powerpoint/2010/main" val="302629639"/>
              </p:ext>
            </p:extLst>
          </p:nvPr>
        </p:nvGraphicFramePr>
        <p:xfrm>
          <a:off x="580860" y="1330485"/>
          <a:ext cx="13258800" cy="264414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37719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377190">
                <a:tc>
                  <a:txBody>
                    <a:bodyPr/>
                    <a:lstStyle/>
                    <a:p>
                      <a:pPr>
                        <a:defRPr sz="1400">
                          <a:solidFill>
                            <a:schemeClr val="tx1"/>
                          </a:solidFill>
                        </a:defRPr>
                      </a:pPr>
                      <a:r>
                        <a:t>Single Threaded Leader</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Engage the AWS Cloud Economics team for a Cloud Financial Management (CFM) Capability Assessment</a:t>
                      </a:r>
                      <a:endParaRPr dirty="0"/>
                    </a:p>
                  </a:txBody>
                  <a:tcPr>
                    <a:noFill/>
                  </a:tcPr>
                </a:tc>
                <a:extLst>
                  <a:ext uri="{0D108BD9-81ED-4DB2-BD59-A6C34878D82A}">
                    <a16:rowId xmlns:a16="http://schemas.microsoft.com/office/drawing/2014/main" val="10001"/>
                  </a:ext>
                </a:extLst>
              </a:tr>
              <a:tr h="377190">
                <a:tc>
                  <a:txBody>
                    <a:bodyPr/>
                    <a:lstStyle/>
                    <a:p>
                      <a:pPr>
                        <a:defRPr sz="1400">
                          <a:solidFill>
                            <a:schemeClr val="tx1"/>
                          </a:solidFill>
                        </a:defRPr>
                      </a:pPr>
                      <a:r>
                        <a:t>Experience baseline</a:t>
                      </a:r>
                    </a:p>
                  </a:txBody>
                  <a:tcPr anchor="ct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377190">
                <a:tc>
                  <a:txBody>
                    <a:bodyPr/>
                    <a:lstStyle/>
                    <a:p>
                      <a:pPr>
                        <a:defRPr sz="1400">
                          <a:solidFill>
                            <a:schemeClr val="tx1"/>
                          </a:solidFill>
                        </a:defRPr>
                      </a:pPr>
                      <a:r>
                        <a:rPr dirty="0"/>
                        <a:t>Design or Evolve COE</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EBA Accelerator: Conduct the "People Party" to accelerate the definition, instantiation, and staffing of a cloud team</a:t>
                      </a:r>
                    </a:p>
                    <a:p>
                      <a:pPr marL="285750" indent="-285750" algn="just">
                        <a:buFont typeface="Arial" panose="020B0604020202020204" pitchFamily="34" charset="0"/>
                        <a:buChar char="•"/>
                        <a:defRPr sz="1400">
                          <a:solidFill>
                            <a:schemeClr val="tx1"/>
                          </a:solidFill>
                        </a:defRPr>
                      </a:pPr>
                      <a:r>
                        <a:rPr lang="en-US" dirty="0"/>
                        <a:t>Mobilize: Establish best practices and build/refine CCOE as part of Mobilize</a:t>
                      </a:r>
                    </a:p>
                    <a:p>
                      <a:pPr marL="285750" indent="-285750" algn="just">
                        <a:buFont typeface="Arial" panose="020B0604020202020204" pitchFamily="34" charset="0"/>
                        <a:buChar char="•"/>
                        <a:defRPr sz="1400">
                          <a:solidFill>
                            <a:schemeClr val="tx1"/>
                          </a:solidFill>
                        </a:defRPr>
                      </a:pPr>
                      <a:r>
                        <a:rPr lang="en-US" dirty="0"/>
                        <a:t>Engage AWS to build / support CCOE functions</a:t>
                      </a:r>
                    </a:p>
                    <a:p>
                      <a:pPr marL="285750" indent="-285750" algn="just">
                        <a:buFont typeface="Arial" panose="020B0604020202020204" pitchFamily="34" charset="0"/>
                        <a:buChar char="•"/>
                        <a:defRPr sz="1400">
                          <a:solidFill>
                            <a:schemeClr val="tx1"/>
                          </a:solidFill>
                        </a:defRPr>
                      </a:pPr>
                      <a:r>
                        <a:rPr lang="en-US" dirty="0"/>
                        <a:t>Evolve the Cloud COE per AWS recommendations</a:t>
                      </a:r>
                    </a:p>
                    <a:p>
                      <a:pPr>
                        <a:defRPr sz="1400">
                          <a:solidFill>
                            <a:schemeClr val="tx1"/>
                          </a:solidFill>
                        </a:defRPr>
                      </a:pPr>
                      <a:endParaRPr dirty="0"/>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7072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0ABCF-A1CB-9449-9646-AE9CBF0E2878}"/>
              </a:ext>
            </a:extLst>
          </p:cNvPr>
          <p:cNvSpPr txBox="1">
            <a:spLocks/>
          </p:cNvSpPr>
          <p:nvPr/>
        </p:nvSpPr>
        <p:spPr>
          <a:xfrm>
            <a:off x="548640" y="183898"/>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Landing Zone</a:t>
            </a:r>
            <a:br>
              <a:rPr lang="en-US" dirty="0">
                <a:cs typeface="Calibri" pitchFamily="34" charset="0"/>
              </a:rPr>
            </a:b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392066796"/>
              </p:ext>
            </p:extLst>
          </p:nvPr>
        </p:nvGraphicFramePr>
        <p:xfrm>
          <a:off x="580860" y="1330485"/>
          <a:ext cx="13258800" cy="231648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25146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rPr dirty="0"/>
                        <a:t>Account Design &amp; Configuration</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EBA Accelerator: Conduct the "Platform Party" to stress test and validate the AWS landing zone for expanded production use</a:t>
                      </a:r>
                    </a:p>
                    <a:p>
                      <a:pPr marL="285750" indent="-285750" algn="just">
                        <a:buFont typeface="Arial" panose="020B0604020202020204" pitchFamily="34" charset="0"/>
                        <a:buChar char="•"/>
                        <a:defRPr sz="1400">
                          <a:solidFill>
                            <a:schemeClr val="tx1"/>
                          </a:solidFill>
                        </a:defRPr>
                      </a:pPr>
                      <a:r>
                        <a:rPr lang="en-US" dirty="0"/>
                        <a:t>Mobilize: Establish best practices and build/refine account design &amp; configuration as part of Mobilize</a:t>
                      </a:r>
                    </a:p>
                    <a:p>
                      <a:pPr marL="285750" indent="-285750" algn="just">
                        <a:buFont typeface="Arial" panose="020B0604020202020204" pitchFamily="34" charset="0"/>
                        <a:buChar char="•"/>
                        <a:defRPr sz="1400">
                          <a:solidFill>
                            <a:schemeClr val="tx1"/>
                          </a:solidFill>
                        </a:defRPr>
                      </a:pPr>
                      <a:r>
                        <a:rPr lang="en-US" dirty="0"/>
                        <a:t>AWS to share best practices on account structures and tagging</a:t>
                      </a:r>
                    </a:p>
                    <a:p>
                      <a:pPr marL="285750" indent="-285750" algn="just">
                        <a:buFont typeface="Arial" panose="020B0604020202020204" pitchFamily="34" charset="0"/>
                        <a:buChar char="•"/>
                        <a:defRPr sz="1400">
                          <a:solidFill>
                            <a:schemeClr val="tx1"/>
                          </a:solidFill>
                        </a:defRPr>
                      </a:pPr>
                      <a:r>
                        <a:rPr lang="en-US" dirty="0"/>
                        <a:t>AWS to share the benefits of Control Tower and AWS Organizations</a:t>
                      </a:r>
                    </a:p>
                    <a:p>
                      <a:pPr marL="285750" indent="-285750" algn="just">
                        <a:buFont typeface="Arial" panose="020B0604020202020204" pitchFamily="34" charset="0"/>
                        <a:buChar char="•"/>
                        <a:defRPr sz="1400">
                          <a:solidFill>
                            <a:schemeClr val="tx1"/>
                          </a:solidFill>
                        </a:defRPr>
                      </a:pPr>
                      <a:r>
                        <a:rPr lang="en-US" dirty="0"/>
                        <a:t>Ensure account structure aligns with AWS Best Practice and implement/confirm tagging methodology</a:t>
                      </a:r>
                    </a:p>
                    <a:p>
                      <a:pPr>
                        <a:defRPr sz="1400">
                          <a:solidFill>
                            <a:schemeClr val="tx1"/>
                          </a:solidFill>
                        </a:defRPr>
                      </a:pPr>
                      <a:endParaRPr dirty="0"/>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7916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8F43A42-DF72-6146-B30D-4B2F7F5B4573}"/>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Application Portfolio Discovery &amp; Planning</a:t>
            </a:r>
            <a:br>
              <a:rPr lang="en-US" dirty="0">
                <a:cs typeface="Calibri" pitchFamily="34" charset="0"/>
              </a:rPr>
            </a:b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1013100926"/>
              </p:ext>
            </p:extLst>
          </p:nvPr>
        </p:nvGraphicFramePr>
        <p:xfrm>
          <a:off x="580860" y="1330485"/>
          <a:ext cx="13258800" cy="576072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33528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rPr dirty="0"/>
                        <a:t>Application Discovery Data</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MAP Accelerator: Start "Discovery Acceleration and Planning (DAP)" - Includes infrastructure and application discovery, directional business case with Migration Evaluator, </a:t>
                      </a:r>
                      <a:r>
                        <a:rPr lang="en-US" dirty="0" err="1"/>
                        <a:t>intial</a:t>
                      </a:r>
                      <a:r>
                        <a:rPr lang="en-US" dirty="0"/>
                        <a:t> wave plan (one to two waves) and optional Microsoft licensing optimization.</a:t>
                      </a:r>
                    </a:p>
                    <a:p>
                      <a:pPr marL="285750" indent="-285750" algn="just">
                        <a:buFont typeface="Arial" panose="020B0604020202020204" pitchFamily="34" charset="0"/>
                        <a:buChar char="•"/>
                        <a:defRPr sz="1400">
                          <a:solidFill>
                            <a:schemeClr val="tx1"/>
                          </a:solidFill>
                        </a:defRPr>
                      </a:pPr>
                      <a:r>
                        <a:rPr lang="en-US" dirty="0"/>
                        <a:t>EBA Accelerator: Conduct the "Portfolio Discovery Party" to start collecting current application and infrastructure information for a subset of your environment</a:t>
                      </a:r>
                    </a:p>
                    <a:p>
                      <a:pPr marL="285750" indent="-285750" algn="just">
                        <a:buFont typeface="Arial" panose="020B0604020202020204" pitchFamily="34" charset="0"/>
                        <a:buChar char="•"/>
                        <a:defRPr sz="1400">
                          <a:solidFill>
                            <a:schemeClr val="tx1"/>
                          </a:solidFill>
                        </a:defRPr>
                      </a:pPr>
                      <a:r>
                        <a:rPr lang="en-US" dirty="0"/>
                        <a:t>EBA Accelerator: Conduct the "Portfolio Analysis Party" to start analyzing applications, establish decision criteria for application migration candidates, solidify migration success patterns and define initial migration wave plans for a subset of your environment</a:t>
                      </a:r>
                    </a:p>
                    <a:p>
                      <a:pPr marL="285750" indent="-285750" algn="just">
                        <a:buFont typeface="Arial" panose="020B0604020202020204" pitchFamily="34" charset="0"/>
                        <a:buChar char="•"/>
                        <a:defRPr sz="1400">
                          <a:solidFill>
                            <a:schemeClr val="tx1"/>
                          </a:solidFill>
                        </a:defRPr>
                      </a:pPr>
                      <a:r>
                        <a:rPr lang="en-US" dirty="0"/>
                        <a:t>Select and implement automated discovery tooling from one of the AWS partners that can assist in inventory and dependency mapping with expert guidance</a:t>
                      </a:r>
                    </a:p>
                    <a:p>
                      <a:pPr marL="285750" indent="-285750" algn="just">
                        <a:buFont typeface="Arial" panose="020B0604020202020204" pitchFamily="34" charset="0"/>
                        <a:buChar char="•"/>
                        <a:defRPr sz="1400">
                          <a:solidFill>
                            <a:schemeClr val="tx1"/>
                          </a:solidFill>
                        </a:defRPr>
                      </a:pPr>
                      <a:r>
                        <a:rPr lang="en-US" dirty="0"/>
                        <a:t>Engage with AWS to conduct AWS Applications Assessment to perform discovery and detailed assessment, including migration strategy, for up to 5 initial movers.</a:t>
                      </a:r>
                    </a:p>
                    <a:p>
                      <a:pPr marL="285750" indent="-285750" algn="just">
                        <a:buFont typeface="Arial" panose="020B0604020202020204" pitchFamily="34" charset="0"/>
                        <a:buChar char="•"/>
                        <a:defRPr sz="1400">
                          <a:solidFill>
                            <a:schemeClr val="tx1"/>
                          </a:solidFill>
                        </a:defRPr>
                      </a:pPr>
                      <a:r>
                        <a:rPr lang="en-US" dirty="0"/>
                        <a:t>Engage with AWS to apply AWS Database Migration Assessment Framework to build/refine your cloud-based DB strategy</a:t>
                      </a:r>
                    </a:p>
                    <a:p>
                      <a:pPr marL="285750" indent="-285750" algn="just">
                        <a:buFont typeface="Arial" panose="020B0604020202020204" pitchFamily="34" charset="0"/>
                        <a:buChar char="•"/>
                        <a:defRPr sz="1400">
                          <a:solidFill>
                            <a:schemeClr val="tx1"/>
                          </a:solidFill>
                        </a:defRPr>
                      </a:pPr>
                      <a:r>
                        <a:rPr lang="en-US" dirty="0"/>
                        <a:t>Engage with AWS to conduct Application Modernization Assessment to build/refine your strategy for modernizing legacy applications</a:t>
                      </a:r>
                    </a:p>
                    <a:p>
                      <a:pPr marL="285750" indent="-285750" algn="just">
                        <a:buFont typeface="Arial" panose="020B0604020202020204" pitchFamily="34" charset="0"/>
                        <a:buChar char="•"/>
                        <a:defRPr sz="1400">
                          <a:solidFill>
                            <a:schemeClr val="tx1"/>
                          </a:solidFill>
                        </a:defRPr>
                      </a:pPr>
                      <a:r>
                        <a:rPr lang="en-US" dirty="0"/>
                        <a:t>Engage with AWS to conduct a Windows Migration and Modernization Assessment to rapidly determine the next steps to modernize your Microsoft-based workloads</a:t>
                      </a:r>
                    </a:p>
                    <a:p>
                      <a:pPr marL="285750" indent="-285750" algn="just">
                        <a:buFont typeface="Arial" panose="020B0604020202020204" pitchFamily="34" charset="0"/>
                        <a:buChar char="•"/>
                        <a:defRPr sz="1400">
                          <a:solidFill>
                            <a:schemeClr val="tx1"/>
                          </a:solidFill>
                        </a:defRPr>
                      </a:pPr>
                      <a:r>
                        <a:rPr lang="en-US" dirty="0"/>
                        <a:t>Review application inventory to confirm usability and identify data gaps</a:t>
                      </a:r>
                      <a:endParaRPr dirty="0"/>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71020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8F43A42-DF72-6146-B30D-4B2F7F5B4573}"/>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Application Portfolio Discovery &amp; Planning</a:t>
            </a:r>
            <a:br>
              <a:rPr lang="en-US" dirty="0">
                <a:cs typeface="Calibri" pitchFamily="34" charset="0"/>
              </a:rPr>
            </a:b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496159012"/>
              </p:ext>
            </p:extLst>
          </p:nvPr>
        </p:nvGraphicFramePr>
        <p:xfrm>
          <a:off x="580860" y="1330485"/>
          <a:ext cx="13258800" cy="149352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33528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rPr dirty="0"/>
                        <a:t>Workload Owner Buy-In or Alignment</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Create a communications plan to keep stakeholders and other parties informed on a regular basis</a:t>
                      </a:r>
                    </a:p>
                    <a:p>
                      <a:pPr marL="285750" indent="-285750" algn="just">
                        <a:buFont typeface="Arial" panose="020B0604020202020204" pitchFamily="34" charset="0"/>
                        <a:buChar char="•"/>
                        <a:defRPr sz="1400">
                          <a:solidFill>
                            <a:schemeClr val="tx1"/>
                          </a:solidFill>
                        </a:defRPr>
                      </a:pPr>
                      <a:r>
                        <a:rPr lang="en-US" dirty="0"/>
                        <a:t>Ask the Continuous Improvement team for tools around stakeholder analysis, buy-in and communication plans. This should be run as an organizational change initiative that aligns with your culture</a:t>
                      </a:r>
                      <a:endParaRPr dirty="0"/>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18517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CE48FE5-AAA0-604D-9C0B-668584620AC9}"/>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Migration Process &amp; Experience</a:t>
            </a:r>
            <a:br>
              <a:rPr lang="en-US" dirty="0">
                <a:cs typeface="Calibri" pitchFamily="34" charset="0"/>
              </a:rPr>
            </a:b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219817554"/>
              </p:ext>
            </p:extLst>
          </p:nvPr>
        </p:nvGraphicFramePr>
        <p:xfrm>
          <a:off x="580860" y="1330485"/>
          <a:ext cx="13258800" cy="316992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25146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rPr dirty="0"/>
                        <a:t>Migration Experience</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EBA Accelerator: Conduct the "Migration Party" (migrating 3 applications in 3 days) to develop migration patterns, required operating &amp; migration models, governance at scale and supporting automation</a:t>
                      </a:r>
                    </a:p>
                    <a:p>
                      <a:pPr marL="285750" indent="-285750" algn="just">
                        <a:buFont typeface="Arial" panose="020B0604020202020204" pitchFamily="34" charset="0"/>
                        <a:buChar char="•"/>
                        <a:defRPr sz="1400">
                          <a:solidFill>
                            <a:schemeClr val="tx1"/>
                          </a:solidFill>
                        </a:defRPr>
                      </a:pPr>
                      <a:r>
                        <a:rPr lang="en-US" dirty="0"/>
                        <a:t>EBA Accelerator: Conduct the "Modernization Party" to modernize applications and end user workflows by deconstructing a monolithic application or re-architecting to a cloud native services</a:t>
                      </a:r>
                    </a:p>
                    <a:p>
                      <a:pPr marL="285750" indent="-285750" algn="just">
                        <a:buFont typeface="Arial" panose="020B0604020202020204" pitchFamily="34" charset="0"/>
                        <a:buChar char="•"/>
                        <a:defRPr sz="1400">
                          <a:solidFill>
                            <a:schemeClr val="tx1"/>
                          </a:solidFill>
                        </a:defRPr>
                      </a:pPr>
                      <a:r>
                        <a:rPr lang="en-US" dirty="0"/>
                        <a:t>MAP Accelerator: Participate in the 1-day "Migration Immersion Day" that introduces AWS discovery and migration tools (e.g. </a:t>
                      </a:r>
                      <a:r>
                        <a:rPr lang="en-US" dirty="0" err="1"/>
                        <a:t>CloudEndure</a:t>
                      </a:r>
                      <a:r>
                        <a:rPr lang="en-US" dirty="0"/>
                        <a:t>, Application Discovery Service) and migrate an app in a simulated environment</a:t>
                      </a:r>
                    </a:p>
                    <a:p>
                      <a:pPr marL="285750" indent="-285750" algn="just">
                        <a:buFont typeface="Arial" panose="020B0604020202020204" pitchFamily="34" charset="0"/>
                        <a:buChar char="•"/>
                        <a:defRPr sz="1400">
                          <a:solidFill>
                            <a:schemeClr val="tx1"/>
                          </a:solidFill>
                        </a:defRPr>
                      </a:pPr>
                      <a:r>
                        <a:rPr lang="en-US" dirty="0"/>
                        <a:t>Review how current applications are deployed in AWS</a:t>
                      </a:r>
                    </a:p>
                    <a:p>
                      <a:pPr marL="285750" indent="-285750" algn="just">
                        <a:buFont typeface="Arial" panose="020B0604020202020204" pitchFamily="34" charset="0"/>
                        <a:buChar char="•"/>
                        <a:defRPr sz="1400">
                          <a:solidFill>
                            <a:schemeClr val="tx1"/>
                          </a:solidFill>
                        </a:defRPr>
                      </a:pPr>
                      <a:r>
                        <a:rPr lang="en-US" dirty="0"/>
                        <a:t>Leverage an experienced partner to do the Migration</a:t>
                      </a:r>
                    </a:p>
                    <a:p>
                      <a:pPr>
                        <a:defRPr sz="1400">
                          <a:solidFill>
                            <a:schemeClr val="tx1"/>
                          </a:solidFill>
                        </a:defRPr>
                      </a:pPr>
                      <a:endParaRPr dirty="0"/>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6263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D5A12EC1-E78C-5640-92CA-D2305293C842}"/>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Operating Model</a:t>
            </a:r>
            <a:br>
              <a:rPr lang="en-US" dirty="0">
                <a:cs typeface="Calibri" pitchFamily="34" charset="0"/>
              </a:rPr>
            </a:br>
            <a:endParaRPr lang="en-US" dirty="0"/>
          </a:p>
        </p:txBody>
      </p:sp>
      <p:graphicFrame>
        <p:nvGraphicFramePr>
          <p:cNvPr id="60" name="Table 59"/>
          <p:cNvGraphicFramePr>
            <a:graphicFrameLocks noGrp="1"/>
          </p:cNvGraphicFramePr>
          <p:nvPr>
            <p:extLst>
              <p:ext uri="{D42A27DB-BD31-4B8C-83A1-F6EECF244321}">
                <p14:modId xmlns:p14="http://schemas.microsoft.com/office/powerpoint/2010/main" val="3486274142"/>
              </p:ext>
            </p:extLst>
          </p:nvPr>
        </p:nvGraphicFramePr>
        <p:xfrm>
          <a:off x="580860" y="1330485"/>
          <a:ext cx="13258800" cy="5477019"/>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64233">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64233">
                <a:tc>
                  <a:txBody>
                    <a:bodyPr/>
                    <a:lstStyle/>
                    <a:p>
                      <a:pPr>
                        <a:defRPr sz="1400">
                          <a:solidFill>
                            <a:schemeClr val="tx1"/>
                          </a:solidFill>
                        </a:defRPr>
                      </a:pPr>
                      <a:r>
                        <a:rPr dirty="0"/>
                        <a:t>Current Operations Model</a:t>
                      </a:r>
                    </a:p>
                  </a:txBody>
                  <a:tcPr anchor="ctr">
                    <a:noFill/>
                  </a:tcPr>
                </a:tc>
                <a:tc>
                  <a:txBody>
                    <a:bodyPr/>
                    <a:lstStyle/>
                    <a:p>
                      <a:pPr>
                        <a:defRPr sz="1400">
                          <a:solidFill>
                            <a:schemeClr val="tx1"/>
                          </a:solidFill>
                        </a:defRPr>
                      </a:pPr>
                      <a:endParaRPr/>
                    </a:p>
                  </a:txBody>
                  <a:tcPr>
                    <a:noFill/>
                  </a:tcPr>
                </a:tc>
                <a:tc>
                  <a:txBody>
                    <a:bodyPr/>
                    <a:lstStyle/>
                    <a:p>
                      <a:pPr marL="285750" indent="-285750">
                        <a:buFont typeface="Arial" panose="020B0604020202020204" pitchFamily="34" charset="0"/>
                        <a:buChar char="•"/>
                        <a:defRPr sz="1400">
                          <a:solidFill>
                            <a:schemeClr val="tx1"/>
                          </a:solidFill>
                        </a:defRPr>
                      </a:pPr>
                      <a:r>
                        <a:rPr lang="en-US" dirty="0"/>
                        <a:t>Establish and benchmark performance requirements to show improvement after moving to cloud</a:t>
                      </a:r>
                    </a:p>
                    <a:p>
                      <a:pPr marL="285750" indent="-285750">
                        <a:buFont typeface="Arial" panose="020B0604020202020204" pitchFamily="34" charset="0"/>
                        <a:buChar char="•"/>
                        <a:defRPr sz="1400">
                          <a:solidFill>
                            <a:schemeClr val="tx1"/>
                          </a:solidFill>
                        </a:defRPr>
                      </a:pPr>
                      <a:r>
                        <a:rPr lang="en-US" dirty="0"/>
                        <a:t>Consider refining OLA's and SLA's for the cloud (i.e. provisioning will be much faster)</a:t>
                      </a:r>
                    </a:p>
                  </a:txBody>
                  <a:tcPr>
                    <a:noFill/>
                  </a:tcPr>
                </a:tc>
                <a:extLst>
                  <a:ext uri="{0D108BD9-81ED-4DB2-BD59-A6C34878D82A}">
                    <a16:rowId xmlns:a16="http://schemas.microsoft.com/office/drawing/2014/main" val="10001"/>
                  </a:ext>
                </a:extLst>
              </a:tr>
              <a:tr h="464233">
                <a:tc>
                  <a:txBody>
                    <a:bodyPr/>
                    <a:lstStyle/>
                    <a:p>
                      <a:pPr>
                        <a:defRPr sz="1400">
                          <a:solidFill>
                            <a:schemeClr val="tx1"/>
                          </a:solidFill>
                        </a:defRPr>
                      </a:pPr>
                      <a:r>
                        <a:rPr dirty="0"/>
                        <a:t>Managed Service Provider Identified</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Evaluate AWS Managed Services (AMS) to see if it makes sense to offload mundane activities/infrastructure ops to that and keep resources focused on innovation and differentiating activities</a:t>
                      </a:r>
                    </a:p>
                    <a:p>
                      <a:pPr marL="285750" indent="-285750" algn="just">
                        <a:buFont typeface="Arial" panose="020B0604020202020204" pitchFamily="34" charset="0"/>
                        <a:buChar char="•"/>
                        <a:defRPr sz="1400">
                          <a:solidFill>
                            <a:schemeClr val="tx1"/>
                          </a:solidFill>
                        </a:defRPr>
                      </a:pPr>
                      <a:r>
                        <a:rPr lang="en-US" dirty="0"/>
                        <a:t>Get specific around vision and drive roles and responsibilities of AWS/MSP/etc. accordingly</a:t>
                      </a:r>
                      <a:endParaRPr dirty="0"/>
                    </a:p>
                  </a:txBody>
                  <a:tcPr>
                    <a:noFill/>
                  </a:tcPr>
                </a:tc>
                <a:extLst>
                  <a:ext uri="{0D108BD9-81ED-4DB2-BD59-A6C34878D82A}">
                    <a16:rowId xmlns:a16="http://schemas.microsoft.com/office/drawing/2014/main" val="10002"/>
                  </a:ext>
                </a:extLst>
              </a:tr>
              <a:tr h="464233">
                <a:tc>
                  <a:txBody>
                    <a:bodyPr/>
                    <a:lstStyle/>
                    <a:p>
                      <a:pPr>
                        <a:defRPr sz="1400">
                          <a:solidFill>
                            <a:schemeClr val="tx1"/>
                          </a:solidFill>
                        </a:defRPr>
                      </a:pPr>
                      <a:r>
                        <a:rPr dirty="0"/>
                        <a:t>AMI/Patching</a:t>
                      </a:r>
                    </a:p>
                  </a:txBody>
                  <a:tcPr anchor="ctr">
                    <a:noFill/>
                  </a:tcPr>
                </a:tc>
                <a:tc>
                  <a:txBody>
                    <a:bodyPr/>
                    <a:lstStyle/>
                    <a:p>
                      <a:pPr>
                        <a:defRPr sz="1400">
                          <a:solidFill>
                            <a:schemeClr val="tx1"/>
                          </a:solidFill>
                        </a:defRPr>
                      </a:pPr>
                      <a:endParaRPr/>
                    </a:p>
                  </a:txBody>
                  <a:tcPr>
                    <a:noFill/>
                  </a:tcPr>
                </a:tc>
                <a:tc>
                  <a:txBody>
                    <a:bodyPr/>
                    <a:lstStyle/>
                    <a:p>
                      <a:pPr marL="285750" marR="0" lvl="0" indent="-285750" algn="just" defTabSz="1097280" rtl="0" eaLnBrk="1" fontAlgn="auto" latinLnBrk="0" hangingPunct="1">
                        <a:lnSpc>
                          <a:spcPct val="100000"/>
                        </a:lnSpc>
                        <a:spcBef>
                          <a:spcPts val="0"/>
                        </a:spcBef>
                        <a:spcAft>
                          <a:spcPts val="0"/>
                        </a:spcAft>
                        <a:buClrTx/>
                        <a:buSzTx/>
                        <a:buFont typeface="Arial" panose="020B0604020202020204" pitchFamily="34" charset="0"/>
                        <a:buChar char="•"/>
                        <a:tabLst/>
                        <a:defRPr sz="1400">
                          <a:solidFill>
                            <a:schemeClr val="tx1"/>
                          </a:solidFill>
                        </a:defRPr>
                      </a:pPr>
                      <a:r>
                        <a:rPr lang="en-US" dirty="0"/>
                        <a:t>Continue to improve patching decision and automation processes</a:t>
                      </a:r>
                    </a:p>
                  </a:txBody>
                  <a:tcPr>
                    <a:noFill/>
                  </a:tcPr>
                </a:tc>
                <a:extLst>
                  <a:ext uri="{0D108BD9-81ED-4DB2-BD59-A6C34878D82A}">
                    <a16:rowId xmlns:a16="http://schemas.microsoft.com/office/drawing/2014/main" val="10003"/>
                  </a:ext>
                </a:extLst>
              </a:tr>
              <a:tr h="464233">
                <a:tc>
                  <a:txBody>
                    <a:bodyPr/>
                    <a:lstStyle/>
                    <a:p>
                      <a:pPr>
                        <a:defRPr sz="1400">
                          <a:solidFill>
                            <a:schemeClr val="tx1"/>
                          </a:solidFill>
                        </a:defRPr>
                      </a:pPr>
                      <a:r>
                        <a:rPr dirty="0"/>
                        <a:t>Backup</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Mobilize: Establish best practices and build/refine capabilities for Backup as part of Mobilize</a:t>
                      </a:r>
                    </a:p>
                    <a:p>
                      <a:pPr marL="285750" indent="-285750" algn="just">
                        <a:buFont typeface="Arial" panose="020B0604020202020204" pitchFamily="34" charset="0"/>
                        <a:buChar char="•"/>
                        <a:defRPr sz="1400">
                          <a:solidFill>
                            <a:schemeClr val="tx1"/>
                          </a:solidFill>
                        </a:defRPr>
                      </a:pPr>
                      <a:r>
                        <a:rPr lang="en-US" dirty="0"/>
                        <a:t>Evaluate AWS best practice for backups</a:t>
                      </a:r>
                    </a:p>
                  </a:txBody>
                  <a:tcPr>
                    <a:noFill/>
                  </a:tcPr>
                </a:tc>
                <a:extLst>
                  <a:ext uri="{0D108BD9-81ED-4DB2-BD59-A6C34878D82A}">
                    <a16:rowId xmlns:a16="http://schemas.microsoft.com/office/drawing/2014/main" val="10004"/>
                  </a:ext>
                </a:extLst>
              </a:tr>
              <a:tr h="464233">
                <a:tc>
                  <a:txBody>
                    <a:bodyPr/>
                    <a:lstStyle/>
                    <a:p>
                      <a:pPr>
                        <a:defRPr sz="1400">
                          <a:solidFill>
                            <a:schemeClr val="tx1"/>
                          </a:solidFill>
                        </a:defRPr>
                      </a:pPr>
                      <a:r>
                        <a:rPr dirty="0"/>
                        <a:t>Asset Management</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Establish tagging strategy, process, and standards</a:t>
                      </a:r>
                    </a:p>
                  </a:txBody>
                  <a:tcPr>
                    <a:noFill/>
                  </a:tcPr>
                </a:tc>
                <a:extLst>
                  <a:ext uri="{0D108BD9-81ED-4DB2-BD59-A6C34878D82A}">
                    <a16:rowId xmlns:a16="http://schemas.microsoft.com/office/drawing/2014/main" val="10005"/>
                  </a:ext>
                </a:extLst>
              </a:tr>
              <a:tr h="464233">
                <a:tc>
                  <a:txBody>
                    <a:bodyPr/>
                    <a:lstStyle/>
                    <a:p>
                      <a:pPr>
                        <a:defRPr sz="1400">
                          <a:solidFill>
                            <a:schemeClr val="tx1"/>
                          </a:solidFill>
                        </a:defRPr>
                      </a:pPr>
                      <a:r>
                        <a:rPr dirty="0"/>
                        <a:t>Config Management &amp; Change Management</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Config and Change Management as part of Mobilize</a:t>
                      </a:r>
                    </a:p>
                    <a:p>
                      <a:pPr marL="285750" indent="-285750" algn="just">
                        <a:buFont typeface="Arial" panose="020B0604020202020204" pitchFamily="34" charset="0"/>
                        <a:buChar char="•"/>
                        <a:defRPr sz="1400">
                          <a:solidFill>
                            <a:schemeClr val="tx1"/>
                          </a:solidFill>
                        </a:defRPr>
                      </a:pPr>
                      <a:r>
                        <a:rPr dirty="0"/>
                        <a:t>Share best practice and review current solution for scalability</a:t>
                      </a:r>
                    </a:p>
                  </a:txBody>
                  <a:tcPr>
                    <a:noFill/>
                  </a:tcPr>
                </a:tc>
                <a:extLst>
                  <a:ext uri="{0D108BD9-81ED-4DB2-BD59-A6C34878D82A}">
                    <a16:rowId xmlns:a16="http://schemas.microsoft.com/office/drawing/2014/main" val="10006"/>
                  </a:ext>
                </a:extLst>
              </a:tr>
              <a:tr h="464233">
                <a:tc>
                  <a:txBody>
                    <a:bodyPr/>
                    <a:lstStyle/>
                    <a:p>
                      <a:pPr>
                        <a:defRPr sz="1400">
                          <a:solidFill>
                            <a:schemeClr val="tx1"/>
                          </a:solidFill>
                        </a:defRPr>
                      </a:pPr>
                      <a:r>
                        <a:rPr dirty="0"/>
                        <a:t>BCP/DR</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BCP/DR as part of Mobilize</a:t>
                      </a:r>
                    </a:p>
                  </a:txBody>
                  <a:tcP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23679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D5A12EC1-E78C-5640-92CA-D2305293C842}"/>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Operating Model</a:t>
            </a:r>
            <a:br>
              <a:rPr lang="en-US" dirty="0">
                <a:cs typeface="Calibri" pitchFamily="34" charset="0"/>
              </a:rPr>
            </a:br>
            <a:endParaRPr lang="en-US" dirty="0"/>
          </a:p>
        </p:txBody>
      </p:sp>
      <p:graphicFrame>
        <p:nvGraphicFramePr>
          <p:cNvPr id="60" name="Table 59"/>
          <p:cNvGraphicFramePr>
            <a:graphicFrameLocks noGrp="1"/>
          </p:cNvGraphicFramePr>
          <p:nvPr>
            <p:extLst>
              <p:ext uri="{D42A27DB-BD31-4B8C-83A1-F6EECF244321}">
                <p14:modId xmlns:p14="http://schemas.microsoft.com/office/powerpoint/2010/main" val="3203532399"/>
              </p:ext>
            </p:extLst>
          </p:nvPr>
        </p:nvGraphicFramePr>
        <p:xfrm>
          <a:off x="580860" y="1330485"/>
          <a:ext cx="13258800" cy="5645833"/>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64233">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64233">
                <a:tc>
                  <a:txBody>
                    <a:bodyPr/>
                    <a:lstStyle/>
                    <a:p>
                      <a:pPr>
                        <a:defRPr sz="1400">
                          <a:solidFill>
                            <a:schemeClr val="tx1"/>
                          </a:solidFill>
                        </a:defRPr>
                      </a:pPr>
                      <a:r>
                        <a:t>Service Catalog</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Service Catalog as part of Mobilize</a:t>
                      </a:r>
                    </a:p>
                    <a:p>
                      <a:pPr marL="285750" indent="-285750" algn="just">
                        <a:buFont typeface="Arial" panose="020B0604020202020204" pitchFamily="34" charset="0"/>
                        <a:buChar char="•"/>
                        <a:defRPr sz="1400">
                          <a:solidFill>
                            <a:schemeClr val="tx1"/>
                          </a:solidFill>
                        </a:defRPr>
                      </a:pPr>
                      <a:r>
                        <a:rPr dirty="0"/>
                        <a:t>Explore how Service Catalog (and/or ServiceNow) can be used to increase speed of delivery/agility</a:t>
                      </a:r>
                    </a:p>
                    <a:p>
                      <a:pPr marL="285750" indent="-285750" algn="just">
                        <a:buFont typeface="Arial" panose="020B0604020202020204" pitchFamily="34" charset="0"/>
                        <a:buChar char="•"/>
                        <a:defRPr sz="1400">
                          <a:solidFill>
                            <a:schemeClr val="tx1"/>
                          </a:solidFill>
                        </a:defRPr>
                      </a:pPr>
                      <a:r>
                        <a:rPr dirty="0"/>
                        <a:t>Continue growing standard architecture and automated deployment for standard items</a:t>
                      </a:r>
                    </a:p>
                    <a:p>
                      <a:pPr marL="285750" indent="-285750" algn="just">
                        <a:buFont typeface="Arial" panose="020B0604020202020204" pitchFamily="34" charset="0"/>
                        <a:buChar char="•"/>
                        <a:defRPr sz="1400">
                          <a:solidFill>
                            <a:schemeClr val="tx1"/>
                          </a:solidFill>
                        </a:defRPr>
                      </a:pPr>
                      <a:r>
                        <a:rPr dirty="0"/>
                        <a:t>Build and deploy service catalog</a:t>
                      </a:r>
                    </a:p>
                  </a:txBody>
                  <a:tcPr>
                    <a:noFill/>
                  </a:tcPr>
                </a:tc>
                <a:extLst>
                  <a:ext uri="{0D108BD9-81ED-4DB2-BD59-A6C34878D82A}">
                    <a16:rowId xmlns:a16="http://schemas.microsoft.com/office/drawing/2014/main" val="10008"/>
                  </a:ext>
                </a:extLst>
              </a:tr>
              <a:tr h="464233">
                <a:tc>
                  <a:txBody>
                    <a:bodyPr/>
                    <a:lstStyle/>
                    <a:p>
                      <a:pPr>
                        <a:defRPr sz="1400">
                          <a:solidFill>
                            <a:schemeClr val="tx1"/>
                          </a:solidFill>
                        </a:defRPr>
                      </a:pPr>
                      <a:r>
                        <a:rPr dirty="0"/>
                        <a:t>Cost Management</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Cost Management as part of Mobilize</a:t>
                      </a:r>
                    </a:p>
                    <a:p>
                      <a:pPr marL="285750" indent="-285750" algn="just">
                        <a:buFont typeface="Arial" panose="020B0604020202020204" pitchFamily="34" charset="0"/>
                        <a:buChar char="•"/>
                        <a:defRPr sz="1400">
                          <a:solidFill>
                            <a:schemeClr val="tx1"/>
                          </a:solidFill>
                        </a:defRPr>
                      </a:pPr>
                      <a:r>
                        <a:rPr dirty="0"/>
                        <a:t>Engage with AWS to conduct a Cloud Financial Management (CFM) Capability Assessment to measure the effectiveness of your cost management best practices and implement new ones to ensure cost-efficient use of AWS, and organizational cost awareness</a:t>
                      </a:r>
                    </a:p>
                    <a:p>
                      <a:pPr marL="285750" indent="-285750" algn="just">
                        <a:buFont typeface="Arial" panose="020B0604020202020204" pitchFamily="34" charset="0"/>
                        <a:buChar char="•"/>
                        <a:defRPr sz="1400">
                          <a:solidFill>
                            <a:schemeClr val="tx1"/>
                          </a:solidFill>
                        </a:defRPr>
                      </a:pPr>
                      <a:r>
                        <a:rPr dirty="0"/>
                        <a:t>Re-evaluate tagging solution to ensure it will enable / facilitate the proper charge back and improve to meet future objectives. [This can be a lot of work if not done up front]</a:t>
                      </a:r>
                    </a:p>
                  </a:txBody>
                  <a:tcPr>
                    <a:noFill/>
                  </a:tcPr>
                </a:tc>
                <a:extLst>
                  <a:ext uri="{0D108BD9-81ED-4DB2-BD59-A6C34878D82A}">
                    <a16:rowId xmlns:a16="http://schemas.microsoft.com/office/drawing/2014/main" val="10009"/>
                  </a:ext>
                </a:extLst>
              </a:tr>
              <a:tr h="464233">
                <a:tc>
                  <a:txBody>
                    <a:bodyPr/>
                    <a:lstStyle/>
                    <a:p>
                      <a:pPr>
                        <a:defRPr sz="1400">
                          <a:solidFill>
                            <a:schemeClr val="tx1"/>
                          </a:solidFill>
                        </a:defRPr>
                      </a:pPr>
                      <a:r>
                        <a:rPr dirty="0"/>
                        <a:t>Cloud Ready Operational Processes &amp; Run Books</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dirty="0"/>
                        <a:t>Mobilize: Establish best practices and build/refine capabilities for Operational Readiness as part of Mobilize</a:t>
                      </a:r>
                    </a:p>
                    <a:p>
                      <a:pPr marL="285750" indent="-285750" algn="just">
                        <a:buFont typeface="Arial" panose="020B0604020202020204" pitchFamily="34" charset="0"/>
                        <a:buChar char="•"/>
                        <a:defRPr sz="1400">
                          <a:solidFill>
                            <a:schemeClr val="tx1"/>
                          </a:solidFill>
                        </a:defRPr>
                      </a:pPr>
                      <a:r>
                        <a:rPr lang="en-US" dirty="0"/>
                        <a:t>Re-evaluate runbooks to ensure best AWS practices are being used. Specifically consider where automation can reduce time/complexity and where elasticity can reduce cost</a:t>
                      </a:r>
                    </a:p>
                    <a:p>
                      <a:pPr marL="285750" indent="-285750" algn="just">
                        <a:buFont typeface="Arial" panose="020B0604020202020204" pitchFamily="34" charset="0"/>
                        <a:buChar char="•"/>
                        <a:defRPr sz="1400">
                          <a:solidFill>
                            <a:schemeClr val="tx1"/>
                          </a:solidFill>
                        </a:defRPr>
                      </a:pPr>
                      <a:r>
                        <a:rPr lang="en-US" dirty="0"/>
                        <a:t>Build up operations capability and build Run Books for operating in cloud</a:t>
                      </a:r>
                    </a:p>
                    <a:p>
                      <a:pPr>
                        <a:defRPr sz="1400">
                          <a:solidFill>
                            <a:schemeClr val="tx1"/>
                          </a:solidFill>
                        </a:defRPr>
                      </a:pPr>
                      <a:endParaRPr dirty="0"/>
                    </a:p>
                  </a:txBody>
                  <a:tcP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203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D5A12EC1-E78C-5640-92CA-D2305293C842}"/>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Operating Model</a:t>
            </a:r>
            <a:br>
              <a:rPr lang="en-US" dirty="0">
                <a:cs typeface="Calibri" pitchFamily="34" charset="0"/>
              </a:rPr>
            </a:br>
            <a:endParaRPr lang="en-US" dirty="0"/>
          </a:p>
        </p:txBody>
      </p:sp>
      <p:graphicFrame>
        <p:nvGraphicFramePr>
          <p:cNvPr id="60" name="Table 59"/>
          <p:cNvGraphicFramePr>
            <a:graphicFrameLocks noGrp="1"/>
          </p:cNvGraphicFramePr>
          <p:nvPr>
            <p:extLst>
              <p:ext uri="{D42A27DB-BD31-4B8C-83A1-F6EECF244321}">
                <p14:modId xmlns:p14="http://schemas.microsoft.com/office/powerpoint/2010/main" val="3753977508"/>
              </p:ext>
            </p:extLst>
          </p:nvPr>
        </p:nvGraphicFramePr>
        <p:xfrm>
          <a:off x="580860" y="1330485"/>
          <a:ext cx="13258800" cy="2994073"/>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64233">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64233">
                <a:tc>
                  <a:txBody>
                    <a:bodyPr/>
                    <a:lstStyle/>
                    <a:p>
                      <a:pPr>
                        <a:defRPr sz="1400">
                          <a:solidFill>
                            <a:schemeClr val="tx1"/>
                          </a:solidFill>
                        </a:defRPr>
                      </a:pPr>
                      <a:r>
                        <a:rPr dirty="0"/>
                        <a:t>CI/CD Pipelines</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CI/CD as part of Mobilize</a:t>
                      </a:r>
                    </a:p>
                    <a:p>
                      <a:pPr marL="285750" indent="-285750" algn="just">
                        <a:buFont typeface="Arial" panose="020B0604020202020204" pitchFamily="34" charset="0"/>
                        <a:buChar char="•"/>
                        <a:defRPr sz="1400">
                          <a:solidFill>
                            <a:schemeClr val="tx1"/>
                          </a:solidFill>
                        </a:defRPr>
                      </a:pPr>
                      <a:r>
                        <a:rPr dirty="0"/>
                        <a:t>AWS to share AWS best practices around code pipelines CI/CD and general DevOps practices to further improve team capability</a:t>
                      </a:r>
                    </a:p>
                    <a:p>
                      <a:pPr marL="285750" indent="-285750" algn="just">
                        <a:buFont typeface="Arial" panose="020B0604020202020204" pitchFamily="34" charset="0"/>
                        <a:buChar char="•"/>
                        <a:defRPr sz="1400">
                          <a:solidFill>
                            <a:schemeClr val="tx1"/>
                          </a:solidFill>
                        </a:defRPr>
                      </a:pPr>
                      <a:r>
                        <a:rPr dirty="0"/>
                        <a:t>Establish goals around DevOps adoption and training plans and cut-overs to achieve those goals</a:t>
                      </a:r>
                    </a:p>
                    <a:p>
                      <a:pPr marL="285750" indent="-285750" algn="just">
                        <a:buFont typeface="Arial" panose="020B0604020202020204" pitchFamily="34" charset="0"/>
                        <a:buChar char="•"/>
                        <a:defRPr sz="1400">
                          <a:solidFill>
                            <a:schemeClr val="tx1"/>
                          </a:solidFill>
                        </a:defRPr>
                      </a:pPr>
                      <a:r>
                        <a:rPr dirty="0"/>
                        <a:t>Consider exploring DevOps capabilities and determine approach to grow practice internally (or enlist a partner to help)</a:t>
                      </a:r>
                    </a:p>
                  </a:txBody>
                  <a:tcPr>
                    <a:noFill/>
                  </a:tcPr>
                </a:tc>
                <a:extLst>
                  <a:ext uri="{0D108BD9-81ED-4DB2-BD59-A6C34878D82A}">
                    <a16:rowId xmlns:a16="http://schemas.microsoft.com/office/drawing/2014/main" val="10011"/>
                  </a:ext>
                </a:extLst>
              </a:tr>
              <a:tr h="464244">
                <a:tc>
                  <a:txBody>
                    <a:bodyPr/>
                    <a:lstStyle/>
                    <a:p>
                      <a:pPr>
                        <a:defRPr sz="1400">
                          <a:solidFill>
                            <a:schemeClr val="tx1"/>
                          </a:solidFill>
                        </a:defRPr>
                      </a:pPr>
                      <a:r>
                        <a:rPr dirty="0"/>
                        <a:t>Incident Response</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dirty="0"/>
                        <a:t>Mobilize: Establish best practices and build/refine capabilities for Incident and Problem Management as part of Mobilize</a:t>
                      </a:r>
                    </a:p>
                    <a:p>
                      <a:pPr marL="285750" indent="-285750" algn="just">
                        <a:buFont typeface="Arial" panose="020B0604020202020204" pitchFamily="34" charset="0"/>
                        <a:buChar char="•"/>
                        <a:defRPr sz="1400">
                          <a:solidFill>
                            <a:schemeClr val="tx1"/>
                          </a:solidFill>
                        </a:defRPr>
                      </a:pPr>
                      <a:r>
                        <a:rPr dirty="0"/>
                        <a:t>AWS to share best practices on Incident and Problem Management</a:t>
                      </a:r>
                    </a:p>
                  </a:txBody>
                  <a:tcP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8994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4">
            <a:extLst>
              <a:ext uri="{FF2B5EF4-FFF2-40B4-BE49-F238E27FC236}">
                <a16:creationId xmlns:a16="http://schemas.microsoft.com/office/drawing/2014/main" id="{BF12EB5C-2AD3-4A52-B82F-E0AD7FE49C15}"/>
              </a:ext>
            </a:extLst>
          </p:cNvPr>
          <p:cNvSpPr/>
          <p:nvPr/>
        </p:nvSpPr>
        <p:spPr>
          <a:xfrm>
            <a:off x="340740" y="1087544"/>
            <a:ext cx="3949459" cy="562890"/>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09">
              <a:lnSpc>
                <a:spcPct val="90000"/>
              </a:lnSpc>
              <a:spcAft>
                <a:spcPct val="35000"/>
              </a:spcAft>
              <a:defRPr/>
            </a:pPr>
            <a:r>
              <a:rPr lang="en-US" sz="2000" b="1" dirty="0">
                <a:solidFill>
                  <a:srgbClr val="FFFFFF"/>
                </a:solidFill>
                <a:latin typeface="Amazon Ember"/>
                <a:ea typeface="Amazon Ember" charset="0"/>
                <a:cs typeface="Amazon Ember" charset="0"/>
              </a:rPr>
              <a:t>Assess</a:t>
            </a:r>
          </a:p>
        </p:txBody>
      </p:sp>
      <p:grpSp>
        <p:nvGrpSpPr>
          <p:cNvPr id="61" name="Group 60">
            <a:extLst>
              <a:ext uri="{FF2B5EF4-FFF2-40B4-BE49-F238E27FC236}">
                <a16:creationId xmlns:a16="http://schemas.microsoft.com/office/drawing/2014/main" id="{38259ED5-FE63-47FB-9F8F-FC605E5209C9}"/>
              </a:ext>
            </a:extLst>
          </p:cNvPr>
          <p:cNvGrpSpPr/>
          <p:nvPr/>
        </p:nvGrpSpPr>
        <p:grpSpPr>
          <a:xfrm>
            <a:off x="340743" y="5707503"/>
            <a:ext cx="3878058" cy="423260"/>
            <a:chOff x="578398" y="6478445"/>
            <a:chExt cx="3444109" cy="423260"/>
          </a:xfrm>
        </p:grpSpPr>
        <p:cxnSp>
          <p:nvCxnSpPr>
            <p:cNvPr id="62" name="Straight Connector 61">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6D7A03C0-4C0A-441D-BFD6-FA8504C044D5}"/>
              </a:ext>
            </a:extLst>
          </p:cNvPr>
          <p:cNvSpPr txBox="1"/>
          <p:nvPr/>
        </p:nvSpPr>
        <p:spPr>
          <a:xfrm>
            <a:off x="577915" y="6248580"/>
            <a:ext cx="3026790" cy="369332"/>
          </a:xfrm>
          <a:prstGeom prst="rect">
            <a:avLst/>
          </a:prstGeom>
          <a:noFill/>
        </p:spPr>
        <p:txBody>
          <a:bodyPr wrap="none" rtlCol="0">
            <a:spAutoFit/>
          </a:bodyPr>
          <a:lstStyle/>
          <a:p>
            <a:pPr algn="ctr" defTabSz="731474">
              <a:lnSpc>
                <a:spcPct val="90000"/>
              </a:lnSpc>
              <a:spcAft>
                <a:spcPts val="1800"/>
              </a:spcAft>
              <a:defRPr/>
            </a:pPr>
            <a:r>
              <a:rPr lang="en-US" sz="2000" dirty="0">
                <a:solidFill>
                  <a:srgbClr val="FF9900"/>
                </a:solidFill>
                <a:latin typeface="Amazon Ember"/>
              </a:rPr>
              <a:t>Create a case for change</a:t>
            </a:r>
          </a:p>
        </p:txBody>
      </p:sp>
      <p:sp>
        <p:nvSpPr>
          <p:cNvPr id="565" name="Rectangle 564">
            <a:extLst>
              <a:ext uri="{FF2B5EF4-FFF2-40B4-BE49-F238E27FC236}">
                <a16:creationId xmlns:a16="http://schemas.microsoft.com/office/drawing/2014/main" id="{7F4D849F-FEFC-AD4E-8E1E-4F57D1A0BE45}"/>
              </a:ext>
            </a:extLst>
          </p:cNvPr>
          <p:cNvSpPr/>
          <p:nvPr/>
        </p:nvSpPr>
        <p:spPr>
          <a:xfrm>
            <a:off x="0" y="6756301"/>
            <a:ext cx="14667628" cy="548186"/>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002D43"/>
              </a:solidFill>
              <a:highlight>
                <a:srgbClr val="FF9900"/>
              </a:highlight>
              <a:latin typeface="Amazon Ember"/>
            </a:endParaRPr>
          </a:p>
        </p:txBody>
      </p:sp>
      <p:sp>
        <p:nvSpPr>
          <p:cNvPr id="566" name="Rectangle 565">
            <a:extLst>
              <a:ext uri="{FF2B5EF4-FFF2-40B4-BE49-F238E27FC236}">
                <a16:creationId xmlns:a16="http://schemas.microsoft.com/office/drawing/2014/main" id="{43726FDA-FE3A-E242-ADF9-2EBDD4B5C50F}"/>
              </a:ext>
            </a:extLst>
          </p:cNvPr>
          <p:cNvSpPr/>
          <p:nvPr/>
        </p:nvSpPr>
        <p:spPr>
          <a:xfrm>
            <a:off x="0" y="6778836"/>
            <a:ext cx="14630400" cy="461665"/>
          </a:xfrm>
          <a:prstGeom prst="rect">
            <a:avLst/>
          </a:prstGeom>
          <a:ln>
            <a:noFill/>
          </a:ln>
        </p:spPr>
        <p:txBody>
          <a:bodyPr wrap="square">
            <a:spAutoFit/>
          </a:bodyPr>
          <a:lstStyle/>
          <a:p>
            <a:pPr algn="ctr" defTabSz="731491">
              <a:defRPr/>
            </a:pPr>
            <a:r>
              <a:rPr lang="en-US" sz="2400" b="1" dirty="0">
                <a:solidFill>
                  <a:srgbClr val="002D43"/>
                </a:solidFill>
                <a:latin typeface="Amazon Ember"/>
              </a:rPr>
              <a:t>Building momentum with a compelling Business Case and a capability Assessment to address gaps</a:t>
            </a:r>
          </a:p>
        </p:txBody>
      </p:sp>
      <p:sp>
        <p:nvSpPr>
          <p:cNvPr id="578" name="TextBox 577">
            <a:extLst>
              <a:ext uri="{FF2B5EF4-FFF2-40B4-BE49-F238E27FC236}">
                <a16:creationId xmlns:a16="http://schemas.microsoft.com/office/drawing/2014/main" id="{EFD62FB7-A068-BD46-9902-F299E77E6910}"/>
              </a:ext>
            </a:extLst>
          </p:cNvPr>
          <p:cNvSpPr txBox="1"/>
          <p:nvPr/>
        </p:nvSpPr>
        <p:spPr>
          <a:xfrm>
            <a:off x="3526467" y="3858179"/>
            <a:ext cx="1263805"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Accelerators</a:t>
            </a:r>
          </a:p>
        </p:txBody>
      </p:sp>
      <p:pic>
        <p:nvPicPr>
          <p:cNvPr id="579" name="Graphic 826">
            <a:extLst>
              <a:ext uri="{FF2B5EF4-FFF2-40B4-BE49-F238E27FC236}">
                <a16:creationId xmlns:a16="http://schemas.microsoft.com/office/drawing/2014/main" id="{88611E6D-4F61-3446-B724-D0BAD3E96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8089" y="2929526"/>
            <a:ext cx="1052063" cy="1052063"/>
          </a:xfrm>
          <a:prstGeom prst="rect">
            <a:avLst/>
          </a:prstGeom>
        </p:spPr>
      </p:pic>
      <p:cxnSp>
        <p:nvCxnSpPr>
          <p:cNvPr id="580" name="Straight Connector 579"/>
          <p:cNvCxnSpPr/>
          <p:nvPr/>
        </p:nvCxnSpPr>
        <p:spPr>
          <a:xfrm>
            <a:off x="4036972" y="2307969"/>
            <a:ext cx="0" cy="61869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4036972" y="4282897"/>
            <a:ext cx="0" cy="112677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4301269" y="2307969"/>
            <a:ext cx="0" cy="618691"/>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4301269" y="4280162"/>
            <a:ext cx="0" cy="1126775"/>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flipV="1">
            <a:off x="4018318" y="5459010"/>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flipV="1">
            <a:off x="4231757" y="5456042"/>
            <a:ext cx="16704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flipV="1">
            <a:off x="4015476" y="2257399"/>
            <a:ext cx="161020" cy="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flipV="1">
            <a:off x="4218801" y="2255942"/>
            <a:ext cx="168710" cy="29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9" name="Title 1">
            <a:extLst>
              <a:ext uri="{FF2B5EF4-FFF2-40B4-BE49-F238E27FC236}">
                <a16:creationId xmlns:a16="http://schemas.microsoft.com/office/drawing/2014/main" id="{2DB504CE-8113-5549-8606-25E1BA2097EA}"/>
              </a:ext>
            </a:extLst>
          </p:cNvPr>
          <p:cNvSpPr txBox="1">
            <a:spLocks/>
          </p:cNvSpPr>
          <p:nvPr/>
        </p:nvSpPr>
        <p:spPr>
          <a:xfrm>
            <a:off x="340739" y="232977"/>
            <a:ext cx="135102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defTabSz="731491">
              <a:defRPr/>
            </a:pPr>
            <a:r>
              <a:rPr lang="en-US" dirty="0">
                <a:solidFill>
                  <a:srgbClr val="FFFFFF"/>
                </a:solidFill>
                <a:latin typeface="Amazon Ember"/>
              </a:rPr>
              <a:t>Migration Framework – Assess Phase </a:t>
            </a:r>
          </a:p>
        </p:txBody>
      </p:sp>
      <p:sp>
        <p:nvSpPr>
          <p:cNvPr id="592" name="Right Arrow 591">
            <a:extLst>
              <a:ext uri="{FF2B5EF4-FFF2-40B4-BE49-F238E27FC236}">
                <a16:creationId xmlns:a16="http://schemas.microsoft.com/office/drawing/2014/main" id="{466C888C-8232-7D4B-B811-B3F248558023}"/>
              </a:ext>
            </a:extLst>
          </p:cNvPr>
          <p:cNvSpPr/>
          <p:nvPr/>
        </p:nvSpPr>
        <p:spPr>
          <a:xfrm>
            <a:off x="3964203" y="1923952"/>
            <a:ext cx="509804" cy="233908"/>
          </a:xfrm>
          <a:prstGeom prst="rightArrow">
            <a:avLst/>
          </a:prstGeom>
          <a:gradFill flip="none" rotWithShape="1">
            <a:gsLst>
              <a:gs pos="23000">
                <a:srgbClr val="A166FF"/>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 name="TextBox 1">
            <a:extLst>
              <a:ext uri="{FF2B5EF4-FFF2-40B4-BE49-F238E27FC236}">
                <a16:creationId xmlns:a16="http://schemas.microsoft.com/office/drawing/2014/main" id="{E156E258-0097-FC4B-9A31-B2976A5A6D54}"/>
              </a:ext>
            </a:extLst>
          </p:cNvPr>
          <p:cNvSpPr txBox="1"/>
          <p:nvPr/>
        </p:nvSpPr>
        <p:spPr>
          <a:xfrm>
            <a:off x="5297845" y="1350070"/>
            <a:ext cx="9398592" cy="5632311"/>
          </a:xfrm>
          <a:prstGeom prst="rect">
            <a:avLst/>
          </a:prstGeom>
          <a:noFill/>
        </p:spPr>
        <p:txBody>
          <a:bodyPr wrap="square" rtlCol="0">
            <a:spAutoFit/>
          </a:bodyPr>
          <a:lstStyle/>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Creating a Case For Change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Establishing Data Requirements and Collecting Data</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Evaluating potential third-party license cost savings</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Developing a compelling business Case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Aligning on an understanding of the capabilities required</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Establishing a Roadmap for the activities to come</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Agreeing to a Prioritized List of Actions</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Gaining organizational commitment to the journey ahead</a:t>
            </a:r>
          </a:p>
          <a:p>
            <a:pPr marL="457182" indent="-457182">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Taking the first step</a:t>
            </a:r>
          </a:p>
          <a:p>
            <a:pPr marL="457182" indent="-457182">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Migration Evaluator</a:t>
            </a: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Migration Readiness Assessment</a:t>
            </a:r>
          </a:p>
          <a:p>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Optimization and License Assessment</a:t>
            </a:r>
          </a:p>
          <a:p>
            <a:endPar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a:p>
            <a:pPr marL="457182" indent="-457182">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TextBox 71">
            <a:extLst>
              <a:ext uri="{FF2B5EF4-FFF2-40B4-BE49-F238E27FC236}">
                <a16:creationId xmlns:a16="http://schemas.microsoft.com/office/drawing/2014/main" id="{C087AC9A-72DF-4A3E-8F0E-6F0261F19DC7}"/>
              </a:ext>
            </a:extLst>
          </p:cNvPr>
          <p:cNvSpPr txBox="1"/>
          <p:nvPr/>
        </p:nvSpPr>
        <p:spPr>
          <a:xfrm>
            <a:off x="519815" y="2536600"/>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Rapid discovery</a:t>
            </a:r>
          </a:p>
        </p:txBody>
      </p:sp>
      <p:sp>
        <p:nvSpPr>
          <p:cNvPr id="73" name="TextBox 72">
            <a:extLst>
              <a:ext uri="{FF2B5EF4-FFF2-40B4-BE49-F238E27FC236}">
                <a16:creationId xmlns:a16="http://schemas.microsoft.com/office/drawing/2014/main" id="{2D004665-8CA8-4AC1-B50B-FD72DF4F94DC}"/>
              </a:ext>
            </a:extLst>
          </p:cNvPr>
          <p:cNvSpPr txBox="1"/>
          <p:nvPr/>
        </p:nvSpPr>
        <p:spPr>
          <a:xfrm>
            <a:off x="2070227" y="2532059"/>
            <a:ext cx="1600517"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Business Case</a:t>
            </a:r>
          </a:p>
        </p:txBody>
      </p:sp>
      <p:grpSp>
        <p:nvGrpSpPr>
          <p:cNvPr id="74" name="Group 73">
            <a:extLst>
              <a:ext uri="{FF2B5EF4-FFF2-40B4-BE49-F238E27FC236}">
                <a16:creationId xmlns:a16="http://schemas.microsoft.com/office/drawing/2014/main" id="{9955393F-4BD4-4CA0-AE86-72E50319F67D}"/>
              </a:ext>
            </a:extLst>
          </p:cNvPr>
          <p:cNvGrpSpPr/>
          <p:nvPr/>
        </p:nvGrpSpPr>
        <p:grpSpPr>
          <a:xfrm>
            <a:off x="1008513" y="1893494"/>
            <a:ext cx="626958" cy="627894"/>
            <a:chOff x="911709" y="4039537"/>
            <a:chExt cx="626958" cy="627894"/>
          </a:xfrm>
        </p:grpSpPr>
        <p:grpSp>
          <p:nvGrpSpPr>
            <p:cNvPr id="75" name="Group 74">
              <a:extLst>
                <a:ext uri="{FF2B5EF4-FFF2-40B4-BE49-F238E27FC236}">
                  <a16:creationId xmlns:a16="http://schemas.microsoft.com/office/drawing/2014/main" id="{07F8A377-CBCD-4755-94E9-29E2C0F53A3E}"/>
                </a:ext>
              </a:extLst>
            </p:cNvPr>
            <p:cNvGrpSpPr/>
            <p:nvPr/>
          </p:nvGrpSpPr>
          <p:grpSpPr>
            <a:xfrm>
              <a:off x="1037650" y="4067642"/>
              <a:ext cx="417790" cy="527355"/>
              <a:chOff x="973057" y="3594891"/>
              <a:chExt cx="348158" cy="439463"/>
            </a:xfrm>
          </p:grpSpPr>
          <p:sp>
            <p:nvSpPr>
              <p:cNvPr id="77" name="Oval 76">
                <a:extLst>
                  <a:ext uri="{FF2B5EF4-FFF2-40B4-BE49-F238E27FC236}">
                    <a16:creationId xmlns:a16="http://schemas.microsoft.com/office/drawing/2014/main" id="{EEBB4BF1-E362-48B9-BC5E-ABA092DA07FD}"/>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sp>
            <p:nvSpPr>
              <p:cNvPr id="78" name="Oval 77">
                <a:extLst>
                  <a:ext uri="{FF2B5EF4-FFF2-40B4-BE49-F238E27FC236}">
                    <a16:creationId xmlns:a16="http://schemas.microsoft.com/office/drawing/2014/main" id="{AAC78DFC-C059-4733-955D-0755B4C02032}"/>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14">
                  <a:defRPr/>
                </a:pPr>
                <a:endParaRPr lang="en-US" sz="2520" dirty="0">
                  <a:solidFill>
                    <a:srgbClr val="FFFFFF"/>
                  </a:solidFill>
                  <a:latin typeface="Amazon Ember"/>
                </a:endParaRPr>
              </a:p>
            </p:txBody>
          </p:sp>
        </p:grpSp>
        <p:pic>
          <p:nvPicPr>
            <p:cNvPr id="76" name="Picture 75">
              <a:extLst>
                <a:ext uri="{FF2B5EF4-FFF2-40B4-BE49-F238E27FC236}">
                  <a16:creationId xmlns:a16="http://schemas.microsoft.com/office/drawing/2014/main" id="{FD7568F7-AB61-4A9F-8CB4-6FFFD3C3F0A7}"/>
                </a:ext>
              </a:extLst>
            </p:cNvPr>
            <p:cNvPicPr>
              <a:picLocks noChangeAspect="1"/>
            </p:cNvPicPr>
            <p:nvPr/>
          </p:nvPicPr>
          <p:blipFill>
            <a:blip r:embed="rId5">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sp>
        <p:nvSpPr>
          <p:cNvPr id="79" name="TextBox 78">
            <a:extLst>
              <a:ext uri="{FF2B5EF4-FFF2-40B4-BE49-F238E27FC236}">
                <a16:creationId xmlns:a16="http://schemas.microsoft.com/office/drawing/2014/main" id="{6F8194ED-76C9-4F16-B28A-A54A46EFE1B7}"/>
              </a:ext>
            </a:extLst>
          </p:cNvPr>
          <p:cNvSpPr txBox="1"/>
          <p:nvPr/>
        </p:nvSpPr>
        <p:spPr>
          <a:xfrm>
            <a:off x="101976" y="4978883"/>
            <a:ext cx="1600517"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Briefings &amp; workshops</a:t>
            </a:r>
          </a:p>
        </p:txBody>
      </p:sp>
      <p:sp>
        <p:nvSpPr>
          <p:cNvPr id="80" name="TextBox 79">
            <a:extLst>
              <a:ext uri="{FF2B5EF4-FFF2-40B4-BE49-F238E27FC236}">
                <a16:creationId xmlns:a16="http://schemas.microsoft.com/office/drawing/2014/main" id="{40801F42-F2D8-4420-A1FA-ECDDF7F46016}"/>
              </a:ext>
            </a:extLst>
          </p:cNvPr>
          <p:cNvSpPr txBox="1"/>
          <p:nvPr/>
        </p:nvSpPr>
        <p:spPr>
          <a:xfrm>
            <a:off x="400379" y="3770173"/>
            <a:ext cx="1757726" cy="492443"/>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Migration Readiness Assessment</a:t>
            </a:r>
          </a:p>
        </p:txBody>
      </p:sp>
      <p:grpSp>
        <p:nvGrpSpPr>
          <p:cNvPr id="81" name="Graphic 412">
            <a:extLst>
              <a:ext uri="{FF2B5EF4-FFF2-40B4-BE49-F238E27FC236}">
                <a16:creationId xmlns:a16="http://schemas.microsoft.com/office/drawing/2014/main" id="{4AA877E5-2909-4395-8019-D0C1C98A87D5}"/>
              </a:ext>
            </a:extLst>
          </p:cNvPr>
          <p:cNvGrpSpPr/>
          <p:nvPr/>
        </p:nvGrpSpPr>
        <p:grpSpPr>
          <a:xfrm>
            <a:off x="618545" y="4331781"/>
            <a:ext cx="643690" cy="643690"/>
            <a:chOff x="4244008" y="5593287"/>
            <a:chExt cx="643689" cy="643689"/>
          </a:xfrm>
        </p:grpSpPr>
        <p:sp>
          <p:nvSpPr>
            <p:cNvPr id="82" name="Freeform: Shape 554">
              <a:extLst>
                <a:ext uri="{FF2B5EF4-FFF2-40B4-BE49-F238E27FC236}">
                  <a16:creationId xmlns:a16="http://schemas.microsoft.com/office/drawing/2014/main" id="{D900360A-D01E-45E9-B5C0-3E95767C74D6}"/>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3" name="Freeform: Shape 555">
              <a:extLst>
                <a:ext uri="{FF2B5EF4-FFF2-40B4-BE49-F238E27FC236}">
                  <a16:creationId xmlns:a16="http://schemas.microsoft.com/office/drawing/2014/main" id="{CD3EDACC-7AD3-4CE4-9FBC-06870AE91EC2}"/>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4" name="Freeform: Shape 556">
              <a:extLst>
                <a:ext uri="{FF2B5EF4-FFF2-40B4-BE49-F238E27FC236}">
                  <a16:creationId xmlns:a16="http://schemas.microsoft.com/office/drawing/2014/main" id="{F7AC0BBF-DFC7-42F1-9D6E-4EFD0D2B1081}"/>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5" name="Freeform: Shape 557">
              <a:extLst>
                <a:ext uri="{FF2B5EF4-FFF2-40B4-BE49-F238E27FC236}">
                  <a16:creationId xmlns:a16="http://schemas.microsoft.com/office/drawing/2014/main" id="{A3159CB9-0F78-4148-9408-816B59F40DBB}"/>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6" name="Freeform: Shape 558">
              <a:extLst>
                <a:ext uri="{FF2B5EF4-FFF2-40B4-BE49-F238E27FC236}">
                  <a16:creationId xmlns:a16="http://schemas.microsoft.com/office/drawing/2014/main" id="{57C437D1-E6B2-4F8D-AB41-362A35DB07D4}"/>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7" name="Freeform: Shape 559">
              <a:extLst>
                <a:ext uri="{FF2B5EF4-FFF2-40B4-BE49-F238E27FC236}">
                  <a16:creationId xmlns:a16="http://schemas.microsoft.com/office/drawing/2014/main" id="{BDF69B5E-F931-4EFF-A48E-2AB18AC15670}"/>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8" name="Freeform: Shape 560">
              <a:extLst>
                <a:ext uri="{FF2B5EF4-FFF2-40B4-BE49-F238E27FC236}">
                  <a16:creationId xmlns:a16="http://schemas.microsoft.com/office/drawing/2014/main" id="{9D1FBC5B-3A5C-46A5-8294-B86E492E76F9}"/>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89" name="Freeform: Shape 561">
              <a:extLst>
                <a:ext uri="{FF2B5EF4-FFF2-40B4-BE49-F238E27FC236}">
                  <a16:creationId xmlns:a16="http://schemas.microsoft.com/office/drawing/2014/main" id="{B9891E78-08F5-43AB-9F0F-586F83168103}"/>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0" name="Freeform: Shape 562">
              <a:extLst>
                <a:ext uri="{FF2B5EF4-FFF2-40B4-BE49-F238E27FC236}">
                  <a16:creationId xmlns:a16="http://schemas.microsoft.com/office/drawing/2014/main" id="{E43CD8B1-4E53-48F5-A49C-6E57D06AD7B3}"/>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1" name="Freeform: Shape 563">
              <a:extLst>
                <a:ext uri="{FF2B5EF4-FFF2-40B4-BE49-F238E27FC236}">
                  <a16:creationId xmlns:a16="http://schemas.microsoft.com/office/drawing/2014/main" id="{FCE00ECE-B603-4DF9-8F94-2FD5488F00F5}"/>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2" name="Freeform: Shape 564">
              <a:extLst>
                <a:ext uri="{FF2B5EF4-FFF2-40B4-BE49-F238E27FC236}">
                  <a16:creationId xmlns:a16="http://schemas.microsoft.com/office/drawing/2014/main" id="{1185053B-38EF-45E1-9781-6540C24AEB50}"/>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3" name="Freeform: Shape 565">
              <a:extLst>
                <a:ext uri="{FF2B5EF4-FFF2-40B4-BE49-F238E27FC236}">
                  <a16:creationId xmlns:a16="http://schemas.microsoft.com/office/drawing/2014/main" id="{7E3D22F3-49A9-4B42-87DD-2CBA00623297}"/>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sp>
          <p:nvSpPr>
            <p:cNvPr id="94" name="Freeform: Shape 566">
              <a:extLst>
                <a:ext uri="{FF2B5EF4-FFF2-40B4-BE49-F238E27FC236}">
                  <a16:creationId xmlns:a16="http://schemas.microsoft.com/office/drawing/2014/main" id="{DBC71D1D-61B0-4523-AF32-84A52818EA29}"/>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95" name="Freeform: Shape 567">
              <a:extLst>
                <a:ext uri="{FF2B5EF4-FFF2-40B4-BE49-F238E27FC236}">
                  <a16:creationId xmlns:a16="http://schemas.microsoft.com/office/drawing/2014/main" id="{E1E6E1B3-C7FA-418E-9D32-E276867BCB1C}"/>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474">
                <a:defRPr/>
              </a:pPr>
              <a:endParaRPr lang="en-US" sz="1800" dirty="0">
                <a:solidFill>
                  <a:srgbClr val="FF9900"/>
                </a:solidFill>
                <a:latin typeface="Amazon Ember"/>
              </a:endParaRPr>
            </a:p>
          </p:txBody>
        </p:sp>
      </p:grpSp>
      <p:grpSp>
        <p:nvGrpSpPr>
          <p:cNvPr id="96" name="Graphic 240">
            <a:extLst>
              <a:ext uri="{FF2B5EF4-FFF2-40B4-BE49-F238E27FC236}">
                <a16:creationId xmlns:a16="http://schemas.microsoft.com/office/drawing/2014/main" id="{7A88ACAC-C4BC-4111-85B5-84D65F68AB7D}"/>
              </a:ext>
            </a:extLst>
          </p:cNvPr>
          <p:cNvGrpSpPr/>
          <p:nvPr/>
        </p:nvGrpSpPr>
        <p:grpSpPr>
          <a:xfrm>
            <a:off x="2313295" y="4356643"/>
            <a:ext cx="915306" cy="915306"/>
            <a:chOff x="6079338" y="322847"/>
            <a:chExt cx="643689" cy="643689"/>
          </a:xfrm>
        </p:grpSpPr>
        <p:sp>
          <p:nvSpPr>
            <p:cNvPr id="97" name="Freeform: Shape 592">
              <a:extLst>
                <a:ext uri="{FF2B5EF4-FFF2-40B4-BE49-F238E27FC236}">
                  <a16:creationId xmlns:a16="http://schemas.microsoft.com/office/drawing/2014/main" id="{A21A217A-3694-4900-82BF-DA71B1A3B1CF}"/>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98" name="Freeform: Shape 593">
              <a:extLst>
                <a:ext uri="{FF2B5EF4-FFF2-40B4-BE49-F238E27FC236}">
                  <a16:creationId xmlns:a16="http://schemas.microsoft.com/office/drawing/2014/main" id="{E8895513-E24A-4D33-8C64-F567C1955331}"/>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99" name="Freeform: Shape 594">
              <a:extLst>
                <a:ext uri="{FF2B5EF4-FFF2-40B4-BE49-F238E27FC236}">
                  <a16:creationId xmlns:a16="http://schemas.microsoft.com/office/drawing/2014/main" id="{E65B1FDA-AF17-4594-B0F4-AC752E60AC3F}"/>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0" name="Freeform: Shape 595">
              <a:extLst>
                <a:ext uri="{FF2B5EF4-FFF2-40B4-BE49-F238E27FC236}">
                  <a16:creationId xmlns:a16="http://schemas.microsoft.com/office/drawing/2014/main" id="{965A0115-CC0F-455F-B7A7-32587A01224F}"/>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1" name="Freeform: Shape 596">
              <a:extLst>
                <a:ext uri="{FF2B5EF4-FFF2-40B4-BE49-F238E27FC236}">
                  <a16:creationId xmlns:a16="http://schemas.microsoft.com/office/drawing/2014/main" id="{B6F28D50-3861-4B59-AE39-081DB1589AE3}"/>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2" name="Freeform: Shape 597">
              <a:extLst>
                <a:ext uri="{FF2B5EF4-FFF2-40B4-BE49-F238E27FC236}">
                  <a16:creationId xmlns:a16="http://schemas.microsoft.com/office/drawing/2014/main" id="{5DCF760B-58D1-47D7-BF4C-0C1613DEAA51}"/>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3" name="Freeform: Shape 598">
              <a:extLst>
                <a:ext uri="{FF2B5EF4-FFF2-40B4-BE49-F238E27FC236}">
                  <a16:creationId xmlns:a16="http://schemas.microsoft.com/office/drawing/2014/main" id="{7BA01793-609B-47DB-AA2F-D2BD8E6AF5C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4" name="Freeform: Shape 599">
              <a:extLst>
                <a:ext uri="{FF2B5EF4-FFF2-40B4-BE49-F238E27FC236}">
                  <a16:creationId xmlns:a16="http://schemas.microsoft.com/office/drawing/2014/main" id="{45C2E6AB-8FE6-4ED1-A8B6-1942B1B4A373}"/>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5" name="Freeform: Shape 600">
              <a:extLst>
                <a:ext uri="{FF2B5EF4-FFF2-40B4-BE49-F238E27FC236}">
                  <a16:creationId xmlns:a16="http://schemas.microsoft.com/office/drawing/2014/main" id="{60BCDE6D-838C-4009-9967-711A497F6038}"/>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474">
                <a:defRPr/>
              </a:pPr>
              <a:endParaRPr lang="en-US" sz="1800" dirty="0">
                <a:solidFill>
                  <a:srgbClr val="FFFFFF"/>
                </a:solidFill>
                <a:latin typeface="Amazon Ember"/>
              </a:endParaRPr>
            </a:p>
          </p:txBody>
        </p:sp>
        <p:sp>
          <p:nvSpPr>
            <p:cNvPr id="106" name="Freeform: Shape 601">
              <a:extLst>
                <a:ext uri="{FF2B5EF4-FFF2-40B4-BE49-F238E27FC236}">
                  <a16:creationId xmlns:a16="http://schemas.microsoft.com/office/drawing/2014/main" id="{6AC235E9-79D3-48BD-B0DE-AABE823E30EE}"/>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7" name="Freeform: Shape 602">
              <a:extLst>
                <a:ext uri="{FF2B5EF4-FFF2-40B4-BE49-F238E27FC236}">
                  <a16:creationId xmlns:a16="http://schemas.microsoft.com/office/drawing/2014/main" id="{589309BB-A336-4901-8C58-E2BD5937B5D0}"/>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sp>
          <p:nvSpPr>
            <p:cNvPr id="108" name="Freeform: Shape 603">
              <a:extLst>
                <a:ext uri="{FF2B5EF4-FFF2-40B4-BE49-F238E27FC236}">
                  <a16:creationId xmlns:a16="http://schemas.microsoft.com/office/drawing/2014/main" id="{5E8680A0-4914-443D-900C-AC8931555774}"/>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474">
                <a:defRPr/>
              </a:pPr>
              <a:endParaRPr lang="en-US" sz="1800" dirty="0">
                <a:solidFill>
                  <a:srgbClr val="FFFFFF"/>
                </a:solidFill>
                <a:latin typeface="Amazon Ember"/>
              </a:endParaRPr>
            </a:p>
          </p:txBody>
        </p:sp>
      </p:grpSp>
      <p:sp>
        <p:nvSpPr>
          <p:cNvPr id="109" name="TextBox 108">
            <a:extLst>
              <a:ext uri="{FF2B5EF4-FFF2-40B4-BE49-F238E27FC236}">
                <a16:creationId xmlns:a16="http://schemas.microsoft.com/office/drawing/2014/main" id="{EE9EBB9B-287D-414E-8AD5-31D6310D27D8}"/>
              </a:ext>
            </a:extLst>
          </p:cNvPr>
          <p:cNvSpPr txBox="1"/>
          <p:nvPr/>
        </p:nvSpPr>
        <p:spPr>
          <a:xfrm>
            <a:off x="1809934" y="5213085"/>
            <a:ext cx="1841896" cy="292388"/>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Immersion day</a:t>
            </a:r>
          </a:p>
        </p:txBody>
      </p:sp>
      <p:grpSp>
        <p:nvGrpSpPr>
          <p:cNvPr id="110" name="Group 109">
            <a:extLst>
              <a:ext uri="{FF2B5EF4-FFF2-40B4-BE49-F238E27FC236}">
                <a16:creationId xmlns:a16="http://schemas.microsoft.com/office/drawing/2014/main" id="{55FAA87A-970A-4776-B8F1-C15D7518576D}"/>
              </a:ext>
            </a:extLst>
          </p:cNvPr>
          <p:cNvGrpSpPr/>
          <p:nvPr/>
        </p:nvGrpSpPr>
        <p:grpSpPr>
          <a:xfrm>
            <a:off x="713641" y="2817910"/>
            <a:ext cx="1061302" cy="1004725"/>
            <a:chOff x="1912629" y="3417968"/>
            <a:chExt cx="1112123" cy="1112123"/>
          </a:xfrm>
        </p:grpSpPr>
        <p:pic>
          <p:nvPicPr>
            <p:cNvPr id="111" name="Graphic 791">
              <a:extLst>
                <a:ext uri="{FF2B5EF4-FFF2-40B4-BE49-F238E27FC236}">
                  <a16:creationId xmlns:a16="http://schemas.microsoft.com/office/drawing/2014/main" id="{BBBB4176-94EE-4716-8BD8-E079B8C50A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12629" y="3417968"/>
              <a:ext cx="1112123" cy="1112123"/>
            </a:xfrm>
            <a:prstGeom prst="rect">
              <a:avLst/>
            </a:prstGeom>
          </p:spPr>
        </p:pic>
        <p:sp>
          <p:nvSpPr>
            <p:cNvPr id="112" name="Rectangle 111">
              <a:extLst>
                <a:ext uri="{FF2B5EF4-FFF2-40B4-BE49-F238E27FC236}">
                  <a16:creationId xmlns:a16="http://schemas.microsoft.com/office/drawing/2014/main" id="{E20D9A7F-7F94-4E72-B04D-4244760F7B72}"/>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3" name="Rectangle 112">
              <a:extLst>
                <a:ext uri="{FF2B5EF4-FFF2-40B4-BE49-F238E27FC236}">
                  <a16:creationId xmlns:a16="http://schemas.microsoft.com/office/drawing/2014/main" id="{B517BCF5-4947-4855-AECB-D2813797F3A9}"/>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4" name="Rectangle 113">
              <a:extLst>
                <a:ext uri="{FF2B5EF4-FFF2-40B4-BE49-F238E27FC236}">
                  <a16:creationId xmlns:a16="http://schemas.microsoft.com/office/drawing/2014/main" id="{44C53FA5-77D2-442C-81E5-1A69262C2FB8}"/>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5" name="Rectangle 114">
              <a:extLst>
                <a:ext uri="{FF2B5EF4-FFF2-40B4-BE49-F238E27FC236}">
                  <a16:creationId xmlns:a16="http://schemas.microsoft.com/office/drawing/2014/main" id="{6328CB03-CF6D-4794-B1BB-41537430A3C7}"/>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6" name="Rectangle 115">
              <a:extLst>
                <a:ext uri="{FF2B5EF4-FFF2-40B4-BE49-F238E27FC236}">
                  <a16:creationId xmlns:a16="http://schemas.microsoft.com/office/drawing/2014/main" id="{D24D93CD-7C8C-45EC-8837-B7EA8EAF76DF}"/>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7" name="Rectangle 116">
              <a:extLst>
                <a:ext uri="{FF2B5EF4-FFF2-40B4-BE49-F238E27FC236}">
                  <a16:creationId xmlns:a16="http://schemas.microsoft.com/office/drawing/2014/main" id="{44196409-30EC-4F95-B8D3-3A533398CE6B}"/>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8" name="Rectangle 117">
              <a:extLst>
                <a:ext uri="{FF2B5EF4-FFF2-40B4-BE49-F238E27FC236}">
                  <a16:creationId xmlns:a16="http://schemas.microsoft.com/office/drawing/2014/main" id="{3C9CA107-C4DE-40EF-AE88-F331F09B7F63}"/>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19" name="Rectangle 118">
              <a:extLst>
                <a:ext uri="{FF2B5EF4-FFF2-40B4-BE49-F238E27FC236}">
                  <a16:creationId xmlns:a16="http://schemas.microsoft.com/office/drawing/2014/main" id="{9D0E4A82-6409-418B-8EE0-B8C4C484C63A}"/>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20" name="Rectangle 119">
              <a:extLst>
                <a:ext uri="{FF2B5EF4-FFF2-40B4-BE49-F238E27FC236}">
                  <a16:creationId xmlns:a16="http://schemas.microsoft.com/office/drawing/2014/main" id="{D7648E6E-CA48-41C3-BAB0-837FE342F087}"/>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pic>
        <p:nvPicPr>
          <p:cNvPr id="121" name="Picture 120">
            <a:extLst>
              <a:ext uri="{FF2B5EF4-FFF2-40B4-BE49-F238E27FC236}">
                <a16:creationId xmlns:a16="http://schemas.microsoft.com/office/drawing/2014/main" id="{AB35EE87-2410-4BB6-9471-FD45339CB61F}"/>
              </a:ext>
            </a:extLst>
          </p:cNvPr>
          <p:cNvPicPr>
            <a:picLocks noChangeAspect="1"/>
          </p:cNvPicPr>
          <p:nvPr/>
        </p:nvPicPr>
        <p:blipFill>
          <a:blip r:embed="rId8"/>
          <a:stretch>
            <a:fillRect/>
          </a:stretch>
        </p:blipFill>
        <p:spPr>
          <a:xfrm>
            <a:off x="2150680" y="1970699"/>
            <a:ext cx="1412296" cy="497374"/>
          </a:xfrm>
          <a:prstGeom prst="rect">
            <a:avLst/>
          </a:prstGeom>
        </p:spPr>
      </p:pic>
      <p:pic>
        <p:nvPicPr>
          <p:cNvPr id="122" name="Picture 121">
            <a:extLst>
              <a:ext uri="{FF2B5EF4-FFF2-40B4-BE49-F238E27FC236}">
                <a16:creationId xmlns:a16="http://schemas.microsoft.com/office/drawing/2014/main" id="{70F4C48B-6614-44D8-B0F3-7CE082820F82}"/>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698338" y="2994102"/>
            <a:ext cx="538480" cy="662288"/>
          </a:xfrm>
          <a:prstGeom prst="rect">
            <a:avLst/>
          </a:prstGeom>
          <a:noFill/>
          <a:ln w="3175">
            <a:solidFill>
              <a:schemeClr val="tx1"/>
            </a:solidFill>
          </a:ln>
        </p:spPr>
      </p:pic>
      <p:sp>
        <p:nvSpPr>
          <p:cNvPr id="123" name="TextBox 122">
            <a:extLst>
              <a:ext uri="{FF2B5EF4-FFF2-40B4-BE49-F238E27FC236}">
                <a16:creationId xmlns:a16="http://schemas.microsoft.com/office/drawing/2014/main" id="{D0C0BDDE-B765-4B52-8374-2A4FA73C6926}"/>
              </a:ext>
            </a:extLst>
          </p:cNvPr>
          <p:cNvSpPr txBox="1"/>
          <p:nvPr/>
        </p:nvSpPr>
        <p:spPr>
          <a:xfrm>
            <a:off x="2084443" y="3729792"/>
            <a:ext cx="1600517" cy="692497"/>
          </a:xfrm>
          <a:prstGeom prst="rect">
            <a:avLst/>
          </a:prstGeom>
          <a:noFill/>
        </p:spPr>
        <p:txBody>
          <a:bodyPr wrap="square" rtlCol="0">
            <a:spAutoFit/>
          </a:bodyPr>
          <a:lstStyle/>
          <a:p>
            <a:pPr algn="ctr" defTabSz="1097214">
              <a:defRPr/>
            </a:pPr>
            <a:r>
              <a:rPr lang="en-US" sz="1300" dirty="0">
                <a:solidFill>
                  <a:srgbClr val="FFFFFF"/>
                </a:solidFill>
                <a:latin typeface="Amazon Ember"/>
                <a:ea typeface="Amazon Ember" panose="02000000000000000000" pitchFamily="2" charset="0"/>
              </a:rPr>
              <a:t>Optimization and License Assessment</a:t>
            </a:r>
          </a:p>
        </p:txBody>
      </p:sp>
    </p:spTree>
    <p:extLst>
      <p:ext uri="{BB962C8B-B14F-4D97-AF65-F5344CB8AC3E}">
        <p14:creationId xmlns:p14="http://schemas.microsoft.com/office/powerpoint/2010/main" val="1172017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8EB34C9A-EFC6-8A4F-9DA4-7FD632B770F1}"/>
              </a:ext>
            </a:extLst>
          </p:cNvPr>
          <p:cNvSpPr txBox="1">
            <a:spLocks/>
          </p:cNvSpPr>
          <p:nvPr/>
        </p:nvSpPr>
        <p:spPr>
          <a:xfrm>
            <a:off x="548637" y="131144"/>
            <a:ext cx="12571896" cy="872307"/>
          </a:xfrm>
          <a:prstGeom prst="rect">
            <a:avLst/>
          </a:prstGeom>
        </p:spPr>
        <p:txBody>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dirty="0">
                <a:cs typeface="Calibri" pitchFamily="34" charset="0"/>
              </a:rPr>
              <a:t>Security &amp; Compliance</a:t>
            </a:r>
            <a:br>
              <a:rPr lang="en-US" dirty="0">
                <a:cs typeface="Calibri" pitchFamily="34" charset="0"/>
              </a:rPr>
            </a:br>
            <a:endParaRPr lang="en-US" dirty="0"/>
          </a:p>
        </p:txBody>
      </p:sp>
      <p:graphicFrame>
        <p:nvGraphicFramePr>
          <p:cNvPr id="60" name="Table 59"/>
          <p:cNvGraphicFramePr>
            <a:graphicFrameLocks noGrp="1"/>
          </p:cNvGraphicFramePr>
          <p:nvPr>
            <p:extLst>
              <p:ext uri="{D42A27DB-BD31-4B8C-83A1-F6EECF244321}">
                <p14:modId xmlns:p14="http://schemas.microsoft.com/office/powerpoint/2010/main" val="1428826978"/>
              </p:ext>
            </p:extLst>
          </p:nvPr>
        </p:nvGraphicFramePr>
        <p:xfrm>
          <a:off x="548637" y="911385"/>
          <a:ext cx="13258800" cy="727964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20000"/>
                    </a:ext>
                  </a:extLst>
                </a:gridCol>
                <a:gridCol w="420624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447040">
                <a:tc>
                  <a:txBody>
                    <a:bodyPr/>
                    <a:lstStyle/>
                    <a:p>
                      <a:pPr>
                        <a:defRPr sz="1400">
                          <a:solidFill>
                            <a:schemeClr val="accent1"/>
                          </a:solidFill>
                        </a:defRPr>
                      </a:pPr>
                      <a:r>
                        <a:t>Category</a:t>
                      </a:r>
                    </a:p>
                  </a:txBody>
                  <a:tcPr>
                    <a:noFill/>
                  </a:tcPr>
                </a:tc>
                <a:tc>
                  <a:txBody>
                    <a:bodyPr/>
                    <a:lstStyle/>
                    <a:p>
                      <a:pPr>
                        <a:defRPr sz="1400">
                          <a:solidFill>
                            <a:schemeClr val="accent1"/>
                          </a:solidFill>
                        </a:defRPr>
                      </a:pPr>
                      <a:r>
                        <a:t>Summary Observations</a:t>
                      </a:r>
                    </a:p>
                  </a:txBody>
                  <a:tcPr>
                    <a:noFill/>
                  </a:tcPr>
                </a:tc>
                <a:tc>
                  <a:txBody>
                    <a:bodyPr/>
                    <a:lstStyle/>
                    <a:p>
                      <a:pPr>
                        <a:defRPr sz="1400">
                          <a:solidFill>
                            <a:schemeClr val="accent1"/>
                          </a:solidFill>
                        </a:defRPr>
                      </a:pPr>
                      <a:r>
                        <a:t>Actions &amp; Next Steps</a:t>
                      </a:r>
                    </a:p>
                  </a:txBody>
                  <a:tcPr>
                    <a:noFill/>
                  </a:tcPr>
                </a:tc>
                <a:extLst>
                  <a:ext uri="{0D108BD9-81ED-4DB2-BD59-A6C34878D82A}">
                    <a16:rowId xmlns:a16="http://schemas.microsoft.com/office/drawing/2014/main" val="10000"/>
                  </a:ext>
                </a:extLst>
              </a:tr>
              <a:tr h="447040">
                <a:tc>
                  <a:txBody>
                    <a:bodyPr/>
                    <a:lstStyle/>
                    <a:p>
                      <a:pPr>
                        <a:defRPr sz="1400">
                          <a:solidFill>
                            <a:schemeClr val="tx1"/>
                          </a:solidFill>
                        </a:defRPr>
                      </a:pPr>
                      <a:r>
                        <a:rPr dirty="0"/>
                        <a:t>Security Strategy</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MAP Accelerator: Run the "Security Briefing" to educate key stakeholders on security model and cloud security foundations</a:t>
                      </a:r>
                    </a:p>
                    <a:p>
                      <a:pPr marL="285750" indent="-285750" algn="just">
                        <a:buFont typeface="Arial" panose="020B0604020202020204" pitchFamily="34" charset="0"/>
                        <a:buChar char="•"/>
                        <a:defRPr sz="1400">
                          <a:solidFill>
                            <a:schemeClr val="tx1"/>
                          </a:solidFill>
                        </a:defRPr>
                      </a:pPr>
                      <a:r>
                        <a:rPr sz="1300" dirty="0"/>
                        <a:t>Mobilize: Educate on security model and cloud security foundations as part of Mobilize</a:t>
                      </a:r>
                    </a:p>
                    <a:p>
                      <a:pPr marL="285750" indent="-285750" algn="just">
                        <a:buFont typeface="Arial" panose="020B0604020202020204" pitchFamily="34" charset="0"/>
                        <a:buChar char="•"/>
                        <a:defRPr sz="1400">
                          <a:solidFill>
                            <a:schemeClr val="tx1"/>
                          </a:solidFill>
                        </a:defRPr>
                      </a:pPr>
                      <a:r>
                        <a:rPr sz="1300" dirty="0"/>
                        <a:t>Run the "Executive Security Simulation" and the "Executive Security Workshop" to gather input from security leadership for Mobilize</a:t>
                      </a:r>
                    </a:p>
                    <a:p>
                      <a:pPr marL="285750" indent="-285750" algn="just">
                        <a:buFont typeface="Arial" panose="020B0604020202020204" pitchFamily="34" charset="0"/>
                        <a:buChar char="•"/>
                        <a:defRPr sz="1400">
                          <a:solidFill>
                            <a:schemeClr val="tx1"/>
                          </a:solidFill>
                        </a:defRPr>
                      </a:pPr>
                      <a:r>
                        <a:rPr sz="1300" dirty="0"/>
                        <a:t>SRC Control Design: Run the "Alignment" module and the "Scoping" module of the Control Design engagement</a:t>
                      </a:r>
                    </a:p>
                  </a:txBody>
                  <a:tcPr>
                    <a:noFill/>
                  </a:tcPr>
                </a:tc>
                <a:extLst>
                  <a:ext uri="{0D108BD9-81ED-4DB2-BD59-A6C34878D82A}">
                    <a16:rowId xmlns:a16="http://schemas.microsoft.com/office/drawing/2014/main" val="10001"/>
                  </a:ext>
                </a:extLst>
              </a:tr>
              <a:tr h="447040">
                <a:tc>
                  <a:txBody>
                    <a:bodyPr/>
                    <a:lstStyle/>
                    <a:p>
                      <a:pPr>
                        <a:defRPr sz="1400">
                          <a:solidFill>
                            <a:schemeClr val="tx1"/>
                          </a:solidFill>
                        </a:defRPr>
                      </a:pPr>
                      <a:r>
                        <a:rPr dirty="0"/>
                        <a:t>Security Reference Architecture</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Mobilize: Establish best practices and build/refine capabilities for this Security Epic as part of Mobilize</a:t>
                      </a:r>
                    </a:p>
                  </a:txBody>
                  <a:tcPr>
                    <a:noFill/>
                  </a:tcPr>
                </a:tc>
                <a:extLst>
                  <a:ext uri="{0D108BD9-81ED-4DB2-BD59-A6C34878D82A}">
                    <a16:rowId xmlns:a16="http://schemas.microsoft.com/office/drawing/2014/main" val="10002"/>
                  </a:ext>
                </a:extLst>
              </a:tr>
              <a:tr h="447040">
                <a:tc>
                  <a:txBody>
                    <a:bodyPr/>
                    <a:lstStyle/>
                    <a:p>
                      <a:pPr>
                        <a:defRPr sz="1400">
                          <a:solidFill>
                            <a:schemeClr val="tx1"/>
                          </a:solidFill>
                        </a:defRPr>
                      </a:pPr>
                      <a:r>
                        <a:rPr dirty="0"/>
                        <a:t>3rd Party Risk</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Determine if there are third-party risk assessment requirements</a:t>
                      </a:r>
                    </a:p>
                    <a:p>
                      <a:pPr marL="285750" indent="-285750" algn="just">
                        <a:buFont typeface="Arial" panose="020B0604020202020204" pitchFamily="34" charset="0"/>
                        <a:buChar char="•"/>
                        <a:defRPr sz="1400">
                          <a:solidFill>
                            <a:schemeClr val="tx1"/>
                          </a:solidFill>
                        </a:defRPr>
                      </a:pPr>
                      <a:r>
                        <a:rPr sz="1300" dirty="0"/>
                        <a:t>Get the third-party risk assessment completed. Engage AWS as needed to ensure passage</a:t>
                      </a:r>
                    </a:p>
                  </a:txBody>
                  <a:tcPr>
                    <a:noFill/>
                  </a:tcPr>
                </a:tc>
                <a:extLst>
                  <a:ext uri="{0D108BD9-81ED-4DB2-BD59-A6C34878D82A}">
                    <a16:rowId xmlns:a16="http://schemas.microsoft.com/office/drawing/2014/main" val="10003"/>
                  </a:ext>
                </a:extLst>
              </a:tr>
              <a:tr h="447040">
                <a:tc>
                  <a:txBody>
                    <a:bodyPr/>
                    <a:lstStyle/>
                    <a:p>
                      <a:pPr>
                        <a:defRPr sz="1400">
                          <a:solidFill>
                            <a:schemeClr val="tx1"/>
                          </a:solidFill>
                        </a:defRPr>
                      </a:pPr>
                      <a:r>
                        <a:rPr dirty="0"/>
                        <a:t>Governance, Risk &amp; Compliance</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Mobilize: Establish best practices and build/refine capabilities for Governance, Risk &amp; Compliance as part of Mobilize</a:t>
                      </a:r>
                    </a:p>
                    <a:p>
                      <a:pPr marL="285750" indent="-285750" algn="just">
                        <a:buFont typeface="Arial" panose="020B0604020202020204" pitchFamily="34" charset="0"/>
                        <a:buChar char="•"/>
                        <a:defRPr sz="1400">
                          <a:solidFill>
                            <a:schemeClr val="tx1"/>
                          </a:solidFill>
                        </a:defRPr>
                      </a:pPr>
                      <a:r>
                        <a:rPr sz="1300" dirty="0"/>
                        <a:t>SRC Control Design: Run the "Control Decision" module of the Control Design engagement</a:t>
                      </a:r>
                    </a:p>
                  </a:txBody>
                  <a:tcPr>
                    <a:noFill/>
                  </a:tcPr>
                </a:tc>
                <a:extLst>
                  <a:ext uri="{0D108BD9-81ED-4DB2-BD59-A6C34878D82A}">
                    <a16:rowId xmlns:a16="http://schemas.microsoft.com/office/drawing/2014/main" val="10004"/>
                  </a:ext>
                </a:extLst>
              </a:tr>
              <a:tr h="447040">
                <a:tc>
                  <a:txBody>
                    <a:bodyPr/>
                    <a:lstStyle/>
                    <a:p>
                      <a:pPr>
                        <a:defRPr sz="1400">
                          <a:solidFill>
                            <a:schemeClr val="tx1"/>
                          </a:solidFill>
                        </a:defRPr>
                      </a:pPr>
                      <a:r>
                        <a:rPr dirty="0"/>
                        <a:t>Logging &amp; Monitoring</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Mobilize: Establish best practices and build/refine capabilities for Logging &amp; Monitoring as part of Mobilize</a:t>
                      </a:r>
                    </a:p>
                    <a:p>
                      <a:pPr marL="285750" indent="-285750" algn="just">
                        <a:buFont typeface="Arial" panose="020B0604020202020204" pitchFamily="34" charset="0"/>
                        <a:buChar char="•"/>
                        <a:defRPr sz="1400">
                          <a:solidFill>
                            <a:schemeClr val="tx1"/>
                          </a:solidFill>
                        </a:defRPr>
                      </a:pPr>
                      <a:r>
                        <a:rPr sz="1300" dirty="0"/>
                        <a:t>AWS to share best practices on Logging and Monitoring</a:t>
                      </a:r>
                    </a:p>
                  </a:txBody>
                  <a:tcPr>
                    <a:noFill/>
                  </a:tcPr>
                </a:tc>
                <a:extLst>
                  <a:ext uri="{0D108BD9-81ED-4DB2-BD59-A6C34878D82A}">
                    <a16:rowId xmlns:a16="http://schemas.microsoft.com/office/drawing/2014/main" val="10005"/>
                  </a:ext>
                </a:extLst>
              </a:tr>
              <a:tr h="447040">
                <a:tc>
                  <a:txBody>
                    <a:bodyPr/>
                    <a:lstStyle/>
                    <a:p>
                      <a:pPr>
                        <a:defRPr sz="1400">
                          <a:solidFill>
                            <a:schemeClr val="tx1"/>
                          </a:solidFill>
                        </a:defRPr>
                      </a:pPr>
                      <a:r>
                        <a:rPr dirty="0"/>
                        <a:t>Lifecycle Security Capabilities</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Mobilize: Establish best practices and build/refine capabilities for this Security Epic as part of Mobilize</a:t>
                      </a:r>
                    </a:p>
                  </a:txBody>
                  <a:tcPr>
                    <a:noFill/>
                  </a:tcPr>
                </a:tc>
                <a:extLst>
                  <a:ext uri="{0D108BD9-81ED-4DB2-BD59-A6C34878D82A}">
                    <a16:rowId xmlns:a16="http://schemas.microsoft.com/office/drawing/2014/main" val="10006"/>
                  </a:ext>
                </a:extLst>
              </a:tr>
              <a:tr h="447040">
                <a:tc>
                  <a:txBody>
                    <a:bodyPr/>
                    <a:lstStyle/>
                    <a:p>
                      <a:pPr>
                        <a:defRPr sz="1400">
                          <a:solidFill>
                            <a:schemeClr val="tx1"/>
                          </a:solidFill>
                        </a:defRPr>
                      </a:pPr>
                      <a:r>
                        <a:rPr dirty="0" err="1"/>
                        <a:t>DevSecOps</a:t>
                      </a:r>
                      <a:r>
                        <a:rPr dirty="0"/>
                        <a:t> Principles</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sz="1300" dirty="0"/>
                        <a:t>Suggest the "Advanced Security Epics" as a follow on to the Mobilize</a:t>
                      </a:r>
                    </a:p>
                  </a:txBody>
                  <a:tcPr>
                    <a:noFill/>
                  </a:tcPr>
                </a:tc>
                <a:extLst>
                  <a:ext uri="{0D108BD9-81ED-4DB2-BD59-A6C34878D82A}">
                    <a16:rowId xmlns:a16="http://schemas.microsoft.com/office/drawing/2014/main" val="10007"/>
                  </a:ext>
                </a:extLst>
              </a:tr>
              <a:tr h="447040">
                <a:tc>
                  <a:txBody>
                    <a:bodyPr/>
                    <a:lstStyle/>
                    <a:p>
                      <a:pPr>
                        <a:defRPr sz="1400">
                          <a:solidFill>
                            <a:schemeClr val="tx1"/>
                          </a:solidFill>
                        </a:defRPr>
                      </a:pPr>
                      <a:r>
                        <a:rPr dirty="0"/>
                        <a:t>Security Operations Playbook</a:t>
                      </a:r>
                    </a:p>
                  </a:txBody>
                  <a:tcPr anchor="ctr">
                    <a:noFill/>
                  </a:tcPr>
                </a:tc>
                <a:tc>
                  <a:txBody>
                    <a:bodyPr/>
                    <a:lstStyle/>
                    <a:p>
                      <a:pPr>
                        <a:defRPr sz="1400">
                          <a:solidFill>
                            <a:schemeClr val="tx1"/>
                          </a:solidFill>
                        </a:defRPr>
                      </a:pPr>
                      <a:endParaRPr/>
                    </a:p>
                  </a:txBody>
                  <a:tcPr>
                    <a:noFill/>
                  </a:tcPr>
                </a:tc>
                <a:tc>
                  <a:txBody>
                    <a:bodyPr/>
                    <a:lstStyle/>
                    <a:p>
                      <a:pPr marL="285750" indent="-285750" algn="just">
                        <a:buFont typeface="Arial" panose="020B0604020202020204" pitchFamily="34" charset="0"/>
                        <a:buChar char="•"/>
                        <a:defRPr sz="1400">
                          <a:solidFill>
                            <a:schemeClr val="tx1"/>
                          </a:solidFill>
                        </a:defRPr>
                      </a:pPr>
                      <a:r>
                        <a:rPr lang="en-US" sz="1300" dirty="0"/>
                        <a:t>Mobilize: Establish best practices and build/refine Security Operations Playbook as part of Mobilize</a:t>
                      </a:r>
                    </a:p>
                    <a:p>
                      <a:pPr marL="285750" indent="-285750" algn="just">
                        <a:buFont typeface="Arial" panose="020B0604020202020204" pitchFamily="34" charset="0"/>
                        <a:buChar char="•"/>
                        <a:defRPr sz="1400">
                          <a:solidFill>
                            <a:schemeClr val="tx1"/>
                          </a:solidFill>
                        </a:defRPr>
                      </a:pPr>
                      <a:r>
                        <a:rPr lang="en-US" sz="1300" dirty="0"/>
                        <a:t>Mobilize: Conduct Security Game Day as part of Mobilize</a:t>
                      </a:r>
                    </a:p>
                    <a:p>
                      <a:pPr marL="285750" indent="-285750" algn="just">
                        <a:buFont typeface="Arial" panose="020B0604020202020204" pitchFamily="34" charset="0"/>
                        <a:buChar char="•"/>
                        <a:defRPr sz="1400">
                          <a:solidFill>
                            <a:schemeClr val="tx1"/>
                          </a:solidFill>
                        </a:defRPr>
                      </a:pPr>
                      <a:r>
                        <a:rPr lang="en-US" sz="1300" dirty="0"/>
                        <a:t>Engage AWS or an APN Partner to include the AWS Security Assessment as part of your mobilize phase activities to assure you are building and operating securely in the cloud and protecting your technology assets and business</a:t>
                      </a:r>
                    </a:p>
                    <a:p>
                      <a:pPr>
                        <a:defRPr sz="1400">
                          <a:solidFill>
                            <a:schemeClr val="tx1"/>
                          </a:solidFill>
                        </a:defRPr>
                      </a:pPr>
                      <a:endParaRPr sz="1300" dirty="0"/>
                    </a:p>
                  </a:txBody>
                  <a:tcP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36454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1E7EA-DD0D-704C-92D5-249A81A0EDCC}"/>
              </a:ext>
            </a:extLst>
          </p:cNvPr>
          <p:cNvSpPr txBox="1"/>
          <p:nvPr/>
        </p:nvSpPr>
        <p:spPr>
          <a:xfrm>
            <a:off x="780191" y="2922166"/>
            <a:ext cx="9331011" cy="2385268"/>
          </a:xfrm>
          <a:prstGeom prst="rect">
            <a:avLst/>
          </a:prstGeom>
          <a:noFill/>
        </p:spPr>
        <p:txBody>
          <a:bodyPr wrap="square" rtlCol="0">
            <a:spAutoFit/>
          </a:bodyPr>
          <a:lstStyle/>
          <a:p>
            <a:pPr>
              <a:spcAft>
                <a:spcPts val="3000"/>
              </a:spcAft>
            </a:pPr>
            <a:r>
              <a:rPr lang="en-US" sz="6400" dirty="0">
                <a:latin typeface="Amazon Ember Medium" panose="020B0603020204020204" pitchFamily="34" charset="0"/>
                <a:ea typeface="Amazon Ember Medium" panose="020B0603020204020204" pitchFamily="34" charset="0"/>
                <a:cs typeface="Amazon Ember Medium" panose="020B0603020204020204" pitchFamily="34" charset="0"/>
              </a:rPr>
              <a:t>Appendix</a:t>
            </a:r>
          </a:p>
          <a:p>
            <a:r>
              <a:rPr lang="en-US" sz="3000" dirty="0">
                <a:latin typeface="Amazon Ember Light" panose="020B0403020204020204" pitchFamily="34" charset="0"/>
                <a:ea typeface="Amazon Ember Light" panose="020B0403020204020204" pitchFamily="34" charset="0"/>
                <a:cs typeface="Amazon Ember Light" panose="020B0403020204020204" pitchFamily="34" charset="0"/>
              </a:rPr>
              <a:t>MRA Observations &amp; Actions</a:t>
            </a:r>
          </a:p>
          <a:p>
            <a:r>
              <a:rPr lang="en-US" sz="3000" dirty="0">
                <a:solidFill>
                  <a:srgbClr val="F89628"/>
                </a:solidFill>
                <a:latin typeface="Amazon Ember Light" panose="020B0403020204020204" pitchFamily="34" charset="0"/>
                <a:ea typeface="Amazon Ember Light" panose="020B0403020204020204" pitchFamily="34" charset="0"/>
                <a:cs typeface="Amazon Ember Light" panose="020B0403020204020204" pitchFamily="34" charset="0"/>
              </a:rPr>
              <a:t>MRA Questionnaire Summary</a:t>
            </a:r>
          </a:p>
        </p:txBody>
      </p:sp>
    </p:spTree>
    <p:extLst>
      <p:ext uri="{BB962C8B-B14F-4D97-AF65-F5344CB8AC3E}">
        <p14:creationId xmlns:p14="http://schemas.microsoft.com/office/powerpoint/2010/main" val="299258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Scope – </a:t>
            </a:r>
            <a:r>
              <a:rPr lang="en-US" sz="4000" b="1" dirty="0"/>
              <a:t>Goals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54254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Q1</a:t>
                      </a:r>
                    </a:p>
                  </a:txBody>
                  <a:tcPr>
                    <a:noFill/>
                  </a:tcPr>
                </a:tc>
                <a:tc>
                  <a:txBody>
                    <a:bodyPr/>
                    <a:lstStyle/>
                    <a:p>
                      <a:pPr>
                        <a:defRPr sz="1400">
                          <a:solidFill>
                            <a:schemeClr val="tx1"/>
                          </a:solidFill>
                        </a:defRPr>
                      </a:pPr>
                      <a:r>
                        <a:t>Describe the scope for this MRA. What is being considered in scope and what is out of scope?</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O objetivo desse relatório é determinar o nível de compromisso e competência do cliente em ter uma jornada para a núvem AWS, formar um envolvimento mais profundo e criar uma estratégia de migração prática, identificar áreas em que o cliente já tem recursos sólidos e onde é necessário um desenvolvimento adicional para migrar em escala.</a:t>
                      </a: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Q2</a:t>
                      </a:r>
                    </a:p>
                  </a:txBody>
                  <a:tcPr>
                    <a:noFill/>
                  </a:tcPr>
                </a:tc>
                <a:tc>
                  <a:txBody>
                    <a:bodyPr/>
                    <a:lstStyle/>
                    <a:p>
                      <a:pPr>
                        <a:defRPr sz="1400">
                          <a:solidFill>
                            <a:schemeClr val="tx1"/>
                          </a:solidFill>
                        </a:defRPr>
                      </a:pPr>
                      <a:r>
                        <a:t>What are the organization's target outcomes (business and/or IT) that are in focus for this cloud initiative?  What are the primary drivers of these objectives?</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A ACME busca ganhar agilidade e mais inovação nos negócios enquanto melhora a governança e o gerenciamento de suas cargas de trabalho. </a:t>
                      </a:r>
                    </a:p>
                    <a:p>
                      <a:pPr>
                        <a:defRPr sz="1400">
                          <a:solidFill>
                            <a:schemeClr val="tx1"/>
                          </a:solidFill>
                        </a:defRPr>
                      </a:pPr>
                      <a:r>
                        <a:t>Devido às pressões do mercado, eles estão tentando se reinventar e se concentrar em aprimorar a experiência do cliente por meio da expansão de seus produtos e serviços para atrair um público mais jovem.</a:t>
                      </a:r>
                    </a:p>
                    <a:p>
                      <a:pPr>
                        <a:defRPr sz="1400">
                          <a:solidFill>
                            <a:schemeClr val="tx1"/>
                          </a:solidFill>
                        </a:defRPr>
                      </a:pPr>
                      <a:r>
                        <a:t>O escopo está focado no ambiente Windows/Linux, pois a ACME gostaria de reduzir a o seu Data Center em 80% nos próximos 2 anos. A ACME também busca ganhar agilidade e mais inovação nos negócios enquanto melhora a governança e o gerenciamento de suas cargas de trabalho. </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82296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Scope – </a:t>
            </a:r>
            <a:r>
              <a:rPr lang="en-US" sz="4000" b="1" dirty="0"/>
              <a:t>Technical</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312599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466997">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466997">
                <a:tc>
                  <a:txBody>
                    <a:bodyPr/>
                    <a:lstStyle/>
                    <a:p>
                      <a:pPr>
                        <a:defRPr sz="1400">
                          <a:solidFill>
                            <a:schemeClr val="tx1"/>
                          </a:solidFill>
                        </a:defRPr>
                      </a:pPr>
                      <a:r>
                        <a:t>Q3</a:t>
                      </a:r>
                    </a:p>
                  </a:txBody>
                  <a:tcPr>
                    <a:noFill/>
                  </a:tcPr>
                </a:tc>
                <a:tc>
                  <a:txBody>
                    <a:bodyPr/>
                    <a:lstStyle/>
                    <a:p>
                      <a:pPr>
                        <a:defRPr sz="1400">
                          <a:solidFill>
                            <a:schemeClr val="tx1"/>
                          </a:solidFill>
                        </a:defRPr>
                      </a:pPr>
                      <a:r>
                        <a:t>How many servers and applications are in scope of this initiative?</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São 1552 servidores de desenvolvimento, teste e produção. Dentre os quais estão divididos entre servidores de aplicação, servidores de banco de dados, servidores de arquivos e máquinas de virtualização</a:t>
                      </a:r>
                    </a:p>
                  </a:txBody>
                  <a:tcPr>
                    <a:noFill/>
                  </a:tcPr>
                </a:tc>
                <a:extLst>
                  <a:ext uri="{0D108BD9-81ED-4DB2-BD59-A6C34878D82A}">
                    <a16:rowId xmlns:a16="http://schemas.microsoft.com/office/drawing/2014/main" val="10001"/>
                  </a:ext>
                </a:extLst>
              </a:tr>
              <a:tr h="466997">
                <a:tc>
                  <a:txBody>
                    <a:bodyPr/>
                    <a:lstStyle/>
                    <a:p>
                      <a:pPr>
                        <a:defRPr sz="1400">
                          <a:solidFill>
                            <a:schemeClr val="tx1"/>
                          </a:solidFill>
                        </a:defRPr>
                      </a:pPr>
                      <a:r>
                        <a:t>Q4</a:t>
                      </a:r>
                    </a:p>
                  </a:txBody>
                  <a:tcPr>
                    <a:noFill/>
                  </a:tcPr>
                </a:tc>
                <a:tc>
                  <a:txBody>
                    <a:bodyPr/>
                    <a:lstStyle/>
                    <a:p>
                      <a:pPr>
                        <a:defRPr sz="1400">
                          <a:solidFill>
                            <a:schemeClr val="tx1"/>
                          </a:solidFill>
                        </a:defRPr>
                      </a:pPr>
                      <a:r>
                        <a:t>Do you have workloads that require specific security architecture considerations (for example, PCI, SOC2, NIST, HITRUST, FedRAMP High, CJIS, ITAR, EAR, or others)?</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Sim. Devido à ACME ser uma instituição financeira, eles precisam cumprir vários regulamentos, desde PCI/DSS até PII regionais específicos.</a:t>
                      </a:r>
                    </a:p>
                    <a:p>
                      <a:pPr>
                        <a:defRPr sz="1400">
                          <a:solidFill>
                            <a:schemeClr val="tx1"/>
                          </a:solidFill>
                        </a:defRPr>
                      </a:pPr>
                      <a:r>
                        <a:t>A ACME planeja utilizar a criptografia da camada de aplicativo sempre que possível e aproveitar o IPSEC e o MACSEC em todas as outras instâncias.</a:t>
                      </a:r>
                    </a:p>
                  </a:txBody>
                  <a:tcPr>
                    <a:noFill/>
                  </a:tcPr>
                </a:tc>
                <a:extLst>
                  <a:ext uri="{0D108BD9-81ED-4DB2-BD59-A6C34878D82A}">
                    <a16:rowId xmlns:a16="http://schemas.microsoft.com/office/drawing/2014/main" val="10002"/>
                  </a:ext>
                </a:extLst>
              </a:tr>
              <a:tr h="466997">
                <a:tc>
                  <a:txBody>
                    <a:bodyPr/>
                    <a:lstStyle/>
                    <a:p>
                      <a:pPr>
                        <a:defRPr sz="1400">
                          <a:solidFill>
                            <a:schemeClr val="tx1"/>
                          </a:solidFill>
                        </a:defRPr>
                      </a:pPr>
                      <a:r>
                        <a:t>Q5</a:t>
                      </a:r>
                    </a:p>
                  </a:txBody>
                  <a:tcPr>
                    <a:noFill/>
                  </a:tcPr>
                </a:tc>
                <a:tc>
                  <a:txBody>
                    <a:bodyPr/>
                    <a:lstStyle/>
                    <a:p>
                      <a:pPr>
                        <a:defRPr sz="1400">
                          <a:solidFill>
                            <a:schemeClr val="tx1"/>
                          </a:solidFill>
                        </a:defRPr>
                      </a:pPr>
                      <a:r>
                        <a:t>Are there application requirements (fault tolerance, performance, resiliency, DR,etc.) that require Multi-AZ or multi-Region architectures?</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Sim. Devido ao atual modelo descentralizado de operações de TI da ACME, cada equipe tem graus variados de arquiteturas documentadas e objetivos de tempo de recuperação (RTO) e objetivos de ponto de recuperação (RPOs) definidos.</a:t>
                      </a:r>
                    </a:p>
                    <a:p>
                      <a:pPr>
                        <a:defRPr sz="1400">
                          <a:solidFill>
                            <a:schemeClr val="tx1"/>
                          </a:solidFill>
                        </a:defRPr>
                      </a:pPr>
                      <a:r>
                        <a:t>A ACME têm uma plataforma de negociação que requer baixa latência para os mercados locais que foram implantados em cada região.</a:t>
                      </a:r>
                    </a:p>
                    <a:p>
                      <a:pPr>
                        <a:defRPr sz="1400">
                          <a:solidFill>
                            <a:schemeClr val="tx1"/>
                          </a:solidFill>
                        </a:defRPr>
                      </a:pPr>
                      <a:r>
                        <a:t>Por ser uma instituição financeira, tolerância a falhas, resiliência e recuperação são importantes.</a:t>
                      </a:r>
                    </a:p>
                  </a:txBody>
                  <a:tcPr>
                    <a:noFill/>
                  </a:tcPr>
                </a:tc>
                <a:extLst>
                  <a:ext uri="{0D108BD9-81ED-4DB2-BD59-A6C34878D82A}">
                    <a16:rowId xmlns:a16="http://schemas.microsoft.com/office/drawing/2014/main" val="10003"/>
                  </a:ext>
                </a:extLst>
              </a:tr>
              <a:tr h="466997">
                <a:tc>
                  <a:txBody>
                    <a:bodyPr/>
                    <a:lstStyle/>
                    <a:p>
                      <a:pPr>
                        <a:defRPr sz="1400">
                          <a:solidFill>
                            <a:schemeClr val="tx1"/>
                          </a:solidFill>
                        </a:defRPr>
                      </a:pPr>
                      <a:r>
                        <a:t>Q6</a:t>
                      </a:r>
                    </a:p>
                  </a:txBody>
                  <a:tcPr>
                    <a:noFill/>
                  </a:tcPr>
                </a:tc>
                <a:tc>
                  <a:txBody>
                    <a:bodyPr/>
                    <a:lstStyle/>
                    <a:p>
                      <a:pPr>
                        <a:defRPr sz="1400">
                          <a:solidFill>
                            <a:schemeClr val="tx1"/>
                          </a:solidFill>
                        </a:defRPr>
                      </a:pPr>
                      <a:r>
                        <a:t>What tools do you use for project management? Specifically, is Jira or Confluence in use, and which teams have been onboarded? Has the Draw.io plugin been activated?</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O escritório do PMO utiliza ferramentas centralizadas para acompanhar o progresso em todos os projetos. A equipe pratica metodologias ágeis em todos os projetos desde sua criação e a maioria tem certificado Agile Practitioner.</a:t>
                      </a:r>
                    </a:p>
                  </a:txBody>
                  <a:tcPr>
                    <a:noFill/>
                  </a:tcPr>
                </a:tc>
                <a:extLst>
                  <a:ext uri="{0D108BD9-81ED-4DB2-BD59-A6C34878D82A}">
                    <a16:rowId xmlns:a16="http://schemas.microsoft.com/office/drawing/2014/main" val="10004"/>
                  </a:ext>
                </a:extLst>
              </a:tr>
              <a:tr h="466997">
                <a:tc>
                  <a:txBody>
                    <a:bodyPr/>
                    <a:lstStyle/>
                    <a:p>
                      <a:pPr>
                        <a:defRPr sz="1400">
                          <a:solidFill>
                            <a:schemeClr val="tx1"/>
                          </a:solidFill>
                        </a:defRPr>
                      </a:pPr>
                      <a:r>
                        <a:t>Q7</a:t>
                      </a:r>
                    </a:p>
                  </a:txBody>
                  <a:tcPr>
                    <a:noFill/>
                  </a:tcPr>
                </a:tc>
                <a:tc>
                  <a:txBody>
                    <a:bodyPr/>
                    <a:lstStyle/>
                    <a:p>
                      <a:pPr>
                        <a:defRPr sz="1400">
                          <a:solidFill>
                            <a:schemeClr val="tx1"/>
                          </a:solidFill>
                        </a:defRPr>
                      </a:pPr>
                      <a:r>
                        <a:t>Are mainframe/AS400(IBM I) workloads in scope or potentially in scope?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5"/>
                  </a:ext>
                </a:extLst>
              </a:tr>
              <a:tr h="466997">
                <a:tc>
                  <a:txBody>
                    <a:bodyPr/>
                    <a:lstStyle/>
                    <a:p>
                      <a:pPr>
                        <a:defRPr sz="1400">
                          <a:solidFill>
                            <a:schemeClr val="tx1"/>
                          </a:solidFill>
                        </a:defRPr>
                      </a:pPr>
                      <a:r>
                        <a:t>Q8</a:t>
                      </a:r>
                    </a:p>
                  </a:txBody>
                  <a:tcPr>
                    <a:noFill/>
                  </a:tcPr>
                </a:tc>
                <a:tc>
                  <a:txBody>
                    <a:bodyPr/>
                    <a:lstStyle/>
                    <a:p>
                      <a:pPr>
                        <a:defRPr sz="1400">
                          <a:solidFill>
                            <a:schemeClr val="tx1"/>
                          </a:solidFill>
                        </a:defRPr>
                      </a:pPr>
                      <a:r>
                        <a:t>Are VMware Cloud workloads being considered as part of this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6"/>
                  </a:ext>
                </a:extLst>
              </a:tr>
              <a:tr h="466997">
                <a:tc>
                  <a:txBody>
                    <a:bodyPr/>
                    <a:lstStyle/>
                    <a:p>
                      <a:pPr>
                        <a:defRPr sz="1400">
                          <a:solidFill>
                            <a:schemeClr val="tx1"/>
                          </a:solidFill>
                        </a:defRPr>
                      </a:pPr>
                      <a:r>
                        <a:t>Q9</a:t>
                      </a:r>
                    </a:p>
                  </a:txBody>
                  <a:tcPr>
                    <a:noFill/>
                  </a:tcPr>
                </a:tc>
                <a:tc>
                  <a:txBody>
                    <a:bodyPr/>
                    <a:lstStyle/>
                    <a:p>
                      <a:pPr>
                        <a:defRPr sz="1400">
                          <a:solidFill>
                            <a:schemeClr val="tx1"/>
                          </a:solidFill>
                        </a:defRPr>
                      </a:pPr>
                      <a:r>
                        <a:t>Is storage being considered as part of this migration?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Existem servidores de arquivos Windows e Linux</a:t>
                      </a:r>
                    </a:p>
                  </a:txBody>
                  <a:tcPr>
                    <a:noFill/>
                  </a:tcPr>
                </a:tc>
                <a:extLst>
                  <a:ext uri="{0D108BD9-81ED-4DB2-BD59-A6C34878D82A}">
                    <a16:rowId xmlns:a16="http://schemas.microsoft.com/office/drawing/2014/main" val="10007"/>
                  </a:ext>
                </a:extLst>
              </a:tr>
              <a:tr h="466997">
                <a:tc>
                  <a:txBody>
                    <a:bodyPr/>
                    <a:lstStyle/>
                    <a:p>
                      <a:pPr>
                        <a:defRPr sz="1400">
                          <a:solidFill>
                            <a:schemeClr val="tx1"/>
                          </a:solidFill>
                        </a:defRPr>
                      </a:pPr>
                      <a:r>
                        <a:t>Q10</a:t>
                      </a:r>
                    </a:p>
                  </a:txBody>
                  <a:tcPr>
                    <a:noFill/>
                  </a:tcPr>
                </a:tc>
                <a:tc>
                  <a:txBody>
                    <a:bodyPr/>
                    <a:lstStyle/>
                    <a:p>
                      <a:pPr>
                        <a:defRPr sz="1400">
                          <a:solidFill>
                            <a:schemeClr val="tx1"/>
                          </a:solidFill>
                        </a:defRPr>
                      </a:pPr>
                      <a:r>
                        <a:t>Are Microsoft workloads being considered as part of this migration?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Aproximadamente 60% dos servidores são Windows, sendo servidores de aplicação .NET, Banco de dados MS SQL Server e servidores de arquivo</a:t>
                      </a:r>
                    </a:p>
                  </a:txBody>
                  <a:tcPr>
                    <a:noFill/>
                  </a:tcPr>
                </a:tc>
                <a:extLst>
                  <a:ext uri="{0D108BD9-81ED-4DB2-BD59-A6C34878D82A}">
                    <a16:rowId xmlns:a16="http://schemas.microsoft.com/office/drawing/2014/main" val="10008"/>
                  </a:ext>
                </a:extLst>
              </a:tr>
              <a:tr h="466997">
                <a:tc>
                  <a:txBody>
                    <a:bodyPr/>
                    <a:lstStyle/>
                    <a:p>
                      <a:pPr>
                        <a:defRPr sz="1400">
                          <a:solidFill>
                            <a:schemeClr val="tx1"/>
                          </a:solidFill>
                        </a:defRPr>
                      </a:pPr>
                      <a:r>
                        <a:t>Q11</a:t>
                      </a:r>
                    </a:p>
                  </a:txBody>
                  <a:tcPr>
                    <a:noFill/>
                  </a:tcPr>
                </a:tc>
                <a:tc>
                  <a:txBody>
                    <a:bodyPr/>
                    <a:lstStyle/>
                    <a:p>
                      <a:pPr>
                        <a:defRPr sz="1400">
                          <a:solidFill>
                            <a:schemeClr val="tx1"/>
                          </a:solidFill>
                        </a:defRPr>
                      </a:pPr>
                      <a:r>
                        <a:t>Is network transformation being considered as part of this migration? (Additional questions in Optional section)</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9"/>
                  </a:ext>
                </a:extLst>
              </a:tr>
              <a:tr h="466997">
                <a:tc>
                  <a:txBody>
                    <a:bodyPr/>
                    <a:lstStyle/>
                    <a:p>
                      <a:pPr>
                        <a:defRPr sz="1400">
                          <a:solidFill>
                            <a:schemeClr val="tx1"/>
                          </a:solidFill>
                        </a:defRPr>
                      </a:pPr>
                      <a:r>
                        <a:t>Q12</a:t>
                      </a:r>
                    </a:p>
                  </a:txBody>
                  <a:tcPr>
                    <a:noFill/>
                  </a:tcPr>
                </a:tc>
                <a:tc>
                  <a:txBody>
                    <a:bodyPr/>
                    <a:lstStyle/>
                    <a:p>
                      <a:pPr>
                        <a:defRPr sz="1400">
                          <a:solidFill>
                            <a:schemeClr val="tx1"/>
                          </a:solidFill>
                        </a:defRPr>
                      </a:pPr>
                      <a:r>
                        <a:t>Are databases being considered as part of this migration? (Additional questions in Optional section)</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Sim. 42 servidores PostgresSQL (linux) e 34 servidores MSSQL Server (windows)</a:t>
                      </a:r>
                    </a:p>
                  </a:txBody>
                  <a:tcPr>
                    <a:noFill/>
                  </a:tcPr>
                </a:tc>
                <a:extLst>
                  <a:ext uri="{0D108BD9-81ED-4DB2-BD59-A6C34878D82A}">
                    <a16:rowId xmlns:a16="http://schemas.microsoft.com/office/drawing/2014/main" val="10010"/>
                  </a:ext>
                </a:extLst>
              </a:tr>
              <a:tr h="466997">
                <a:tc>
                  <a:txBody>
                    <a:bodyPr/>
                    <a:lstStyle/>
                    <a:p>
                      <a:pPr>
                        <a:defRPr sz="1400">
                          <a:solidFill>
                            <a:schemeClr val="tx1"/>
                          </a:solidFill>
                        </a:defRPr>
                      </a:pPr>
                      <a:r>
                        <a:t>Q13</a:t>
                      </a:r>
                    </a:p>
                  </a:txBody>
                  <a:tcPr>
                    <a:noFill/>
                  </a:tcPr>
                </a:tc>
                <a:tc>
                  <a:txBody>
                    <a:bodyPr/>
                    <a:lstStyle/>
                    <a:p>
                      <a:pPr>
                        <a:defRPr sz="1400">
                          <a:solidFill>
                            <a:schemeClr val="tx1"/>
                          </a:solidFill>
                        </a:defRPr>
                      </a:pPr>
                      <a:r>
                        <a:t>Are on-premise appliances considered in order to meet one of the following requirements : low latency, local processing needs for technical reasons such as data gravity, or data residency? (Additional questions in Optional section)</a:t>
                      </a:r>
                    </a:p>
                  </a:txBody>
                  <a:tcPr>
                    <a:noFill/>
                  </a:tcPr>
                </a:tc>
                <a:tc>
                  <a:txBody>
                    <a:bodyPr/>
                    <a:lstStyle/>
                    <a:p>
                      <a:pPr>
                        <a:defRPr sz="1400">
                          <a:solidFill>
                            <a:schemeClr val="tx1"/>
                          </a:solidFill>
                        </a:defRPr>
                      </a:pPr>
                      <a:r>
                        <a:t>Yes</a:t>
                      </a:r>
                    </a:p>
                  </a:txBody>
                  <a:tcPr>
                    <a:noFill/>
                  </a:tcPr>
                </a:tc>
                <a:tc>
                  <a:txBody>
                    <a:bodyPr/>
                    <a:lstStyle/>
                    <a:p>
                      <a:pPr>
                        <a:defRPr sz="1400">
                          <a:solidFill>
                            <a:schemeClr val="tx1"/>
                          </a:solidFill>
                        </a:defRPr>
                      </a:pPr>
                      <a:r>
                        <a:t>A ACME atualmente usa o dispositivo F5 BIG-IP no local para realizar o balanceamento de carga. </a:t>
                      </a:r>
                    </a:p>
                    <a:p>
                      <a:pPr>
                        <a:defRPr sz="1400">
                          <a:solidFill>
                            <a:schemeClr val="tx1"/>
                          </a:solidFill>
                        </a:defRPr>
                      </a:pPr>
                      <a:r>
                        <a:t>Atualmente, eles estão utilizando Fortigate Firewalls.</a:t>
                      </a:r>
                    </a:p>
                  </a:txBody>
                  <a:tcPr>
                    <a:noFill/>
                  </a:tcPr>
                </a:tc>
                <a:extLst>
                  <a:ext uri="{0D108BD9-81ED-4DB2-BD59-A6C34878D82A}">
                    <a16:rowId xmlns:a16="http://schemas.microsoft.com/office/drawing/2014/main" val="10011"/>
                  </a:ext>
                </a:extLst>
              </a:tr>
              <a:tr h="466997">
                <a:tc>
                  <a:txBody>
                    <a:bodyPr/>
                    <a:lstStyle/>
                    <a:p>
                      <a:pPr>
                        <a:defRPr sz="1400">
                          <a:solidFill>
                            <a:schemeClr val="tx1"/>
                          </a:solidFill>
                        </a:defRPr>
                      </a:pPr>
                      <a:r>
                        <a:t>Q14</a:t>
                      </a:r>
                    </a:p>
                  </a:txBody>
                  <a:tcPr>
                    <a:noFill/>
                  </a:tcPr>
                </a:tc>
                <a:tc>
                  <a:txBody>
                    <a:bodyPr/>
                    <a:lstStyle/>
                    <a:p>
                      <a:pPr>
                        <a:defRPr sz="1400">
                          <a:solidFill>
                            <a:schemeClr val="tx1"/>
                          </a:solidFill>
                        </a:defRPr>
                      </a:pPr>
                      <a:r>
                        <a:t>Are SAP workloads being considered as part of this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12"/>
                  </a:ext>
                </a:extLst>
              </a:tr>
              <a:tr h="466999">
                <a:tc>
                  <a:txBody>
                    <a:bodyPr/>
                    <a:lstStyle/>
                    <a:p>
                      <a:pPr>
                        <a:defRPr sz="1400">
                          <a:solidFill>
                            <a:schemeClr val="tx1"/>
                          </a:solidFill>
                        </a:defRPr>
                      </a:pPr>
                      <a:r>
                        <a:t>Q15</a:t>
                      </a:r>
                    </a:p>
                  </a:txBody>
                  <a:tcPr>
                    <a:noFill/>
                  </a:tcPr>
                </a:tc>
                <a:tc>
                  <a:txBody>
                    <a:bodyPr/>
                    <a:lstStyle/>
                    <a:p>
                      <a:pPr>
                        <a:defRPr sz="1400">
                          <a:solidFill>
                            <a:schemeClr val="tx1"/>
                          </a:solidFill>
                        </a:defRPr>
                      </a:pPr>
                      <a:r>
                        <a:t>Are there applications that are part of this migration effort with legacy characteristics that may prevent you from fully leveraging cloud benefits post migration? (Additional questions in Optional Section)</a:t>
                      </a:r>
                    </a:p>
                  </a:txBody>
                  <a:tcPr>
                    <a:noFill/>
                  </a:tcPr>
                </a:tc>
                <a:tc>
                  <a:txBody>
                    <a:bodyPr/>
                    <a:lstStyle/>
                    <a:p>
                      <a:pPr>
                        <a:defRPr sz="1400">
                          <a:solidFill>
                            <a:schemeClr val="tx1"/>
                          </a:solidFill>
                        </a:defRPr>
                      </a:pPr>
                      <a:r>
                        <a:t>No</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11097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1</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45720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Q16</a:t>
                      </a:r>
                    </a:p>
                  </a:txBody>
                  <a:tcPr>
                    <a:noFill/>
                  </a:tcPr>
                </a:tc>
                <a:tc>
                  <a:txBody>
                    <a:bodyPr/>
                    <a:lstStyle/>
                    <a:p>
                      <a:pPr>
                        <a:defRPr sz="1400">
                          <a:solidFill>
                            <a:schemeClr val="tx1"/>
                          </a:solidFill>
                        </a:defRPr>
                      </a:pPr>
                      <a:r>
                        <a:t>Describe the current strategy, mandate for cloud, and level of commitment and communication (for example, is there a time-based specific value driver, pending datacenter closure, publicly communicated objective, sustainability target, or others?)</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A ACME gostaria de reduzir o uso do Data Center em 80% nos próximos 2 anos. Buscam ganhar agilidade e mais inovação nos negócios enquanto melhora a governança e o gerenciamento dos seus workloads.</a:t>
                      </a: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Q17</a:t>
                      </a:r>
                    </a:p>
                  </a:txBody>
                  <a:tcPr>
                    <a:noFill/>
                  </a:tcPr>
                </a:tc>
                <a:tc>
                  <a:txBody>
                    <a:bodyPr/>
                    <a:lstStyle/>
                    <a:p>
                      <a:pPr>
                        <a:defRPr sz="1400">
                          <a:solidFill>
                            <a:schemeClr val="tx1"/>
                          </a:solidFill>
                        </a:defRPr>
                      </a:pPr>
                      <a:r>
                        <a:t>What is the scope and intent of this initiative (for example, lines of business, regions, application types, and/or intent to learn, test, pilot, or accelerate at scale)?</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Atualmente, a ACME opera em 10 países, com foco na América do Norte e do Sul, Canadá, Austrália e alguns países da Europa. Eles têm Data Centers em cada um desses locais para cumprir os requisitos de Governança local. A nuvem da ACME se concentra apenas na América do Norte, e eles estão procurando expandir esses esforços o mais rápido possível. </a:t>
                      </a:r>
                    </a:p>
                    <a:p>
                      <a:pPr>
                        <a:defRPr sz="1400">
                          <a:solidFill>
                            <a:schemeClr val="tx1"/>
                          </a:solidFill>
                        </a:defRPr>
                      </a:pPr>
                      <a:r>
                        <a:t>A visão de nuvem da ACME é ter a Governança de Infraestrutura de Nuvem e habilitação gerenciada pelo Centro de Excelência em Nuvem existente, as equipes terão a capacidade de gerenciar suas próprias contas dentro dos trilhos de proteção estabelecidos pelo CCOE.</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69187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2</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69189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Q18</a:t>
                      </a:r>
                    </a:p>
                  </a:txBody>
                  <a:tcPr>
                    <a:noFill/>
                  </a:tcPr>
                </a:tc>
                <a:tc>
                  <a:txBody>
                    <a:bodyPr/>
                    <a:lstStyle/>
                    <a:p>
                      <a:pPr>
                        <a:defRPr sz="1400">
                          <a:solidFill>
                            <a:schemeClr val="tx1"/>
                          </a:solidFill>
                        </a:defRPr>
                      </a:pPr>
                      <a:r>
                        <a:t>Are there any friction points concerning enterprise, technology, applications, process, or people which may potentially stall this initiative?</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Como cada BU será responsável por analisar e priorizar os aplicativos que migram para a nuvem, e atualmente ainda não foi definido, isso pode paralisar ou atrasar a migração. Outro ponto é que, cada BU é responsável por sua estratégia e direcionamentos, então existem BUs com time terceirizado e outras BUs com times internos, isso irá gerar mais atenção na parte de comunicação.</a:t>
                      </a:r>
                    </a:p>
                    <a:p>
                      <a:pPr>
                        <a:defRPr sz="1400">
                          <a:solidFill>
                            <a:schemeClr val="tx1"/>
                          </a:solidFill>
                        </a:defRPr>
                      </a:pPr>
                      <a:r>
                        <a:t>Outro ponto importante relacionado à comunicação interna é que embora a ACME tenha começado a comunicar seus planos de nuvem, a alta administração deixou isso para as equipes individuais e a mensagem tem sido inconsistente. Portanto, algumas equipes hesitam e não têm certeza do impacto da nuvem em seus aplicativos e no futuro dentro da ACME.</a:t>
                      </a: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Q19</a:t>
                      </a:r>
                    </a:p>
                  </a:txBody>
                  <a:tcPr>
                    <a:noFill/>
                  </a:tcPr>
                </a:tc>
                <a:tc>
                  <a:txBody>
                    <a:bodyPr/>
                    <a:lstStyle/>
                    <a:p>
                      <a:pPr>
                        <a:defRPr sz="1400">
                          <a:solidFill>
                            <a:schemeClr val="tx1"/>
                          </a:solidFill>
                        </a:defRPr>
                      </a:pPr>
                      <a:r>
                        <a:t>Are there aspects of your organization and culture which you think will help move this initiative forward?</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Sim. A ACME desenvolverá um processo formal para gerenciar as expectativas das pessoas para a mudança para a nuvem, bem como planejamento de carreira, treinamento e capacitação. A ACME quer criar uma cultura de inovação e atrair os melhores talentos para a organização que tenha experiência anterior em nuvem para reforçar suas equipes. Ao mesmo tempo, quer reter talentos com conhecimento institucional e planeja nivelá-los com o conhecimento de nuvem necessário com base em suas funções específicas</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17201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3</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2496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Q20</a:t>
                      </a:r>
                    </a:p>
                  </a:txBody>
                  <a:tcPr>
                    <a:noFill/>
                  </a:tcPr>
                </a:tc>
                <a:tc>
                  <a:txBody>
                    <a:bodyPr/>
                    <a:lstStyle/>
                    <a:p>
                      <a:pPr>
                        <a:defRPr sz="1400">
                          <a:solidFill>
                            <a:schemeClr val="tx1"/>
                          </a:solidFill>
                        </a:defRPr>
                      </a:pPr>
                      <a:r>
                        <a:t>Do you have a defined target to shift the operating model for infrastructure, operating systems, or platforms in this move to cloud?</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Sim. O objetivo é redução de custos, reduzindo a utilização de Data Center local, escalabilidade, ganhar agilidade em inovação e governança dos workloads</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8029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EBA Activities – Activity 4</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9565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Q21</a:t>
                      </a:r>
                    </a:p>
                  </a:txBody>
                  <a:tcPr>
                    <a:noFill/>
                  </a:tcPr>
                </a:tc>
                <a:tc>
                  <a:txBody>
                    <a:bodyPr/>
                    <a:lstStyle/>
                    <a:p>
                      <a:pPr>
                        <a:defRPr sz="1400">
                          <a:solidFill>
                            <a:schemeClr val="tx1"/>
                          </a:solidFill>
                        </a:defRPr>
                      </a:pPr>
                      <a:r>
                        <a:t> Who are the members of the current cloud team? What are their roles, responsibilities, and authorities? Does your cloud team have a strong mix of different perspectives?</a:t>
                      </a:r>
                    </a:p>
                  </a:txBody>
                  <a:tcPr>
                    <a:noFill/>
                  </a:tcPr>
                </a:tc>
                <a:tc>
                  <a:txBody>
                    <a:bodyPr/>
                    <a:lstStyle/>
                    <a:p>
                      <a:pPr>
                        <a:defRPr sz="1400">
                          <a:solidFill>
                            <a:schemeClr val="tx1"/>
                          </a:solidFill>
                        </a:defRPr>
                      </a:pPr>
                      <a:endParaRPr/>
                    </a:p>
                  </a:txBody>
                  <a:tcPr>
                    <a:noFill/>
                  </a:tcPr>
                </a:tc>
                <a:tc>
                  <a:txBody>
                    <a:bodyPr/>
                    <a:lstStyle/>
                    <a:p>
                      <a:pPr>
                        <a:defRPr sz="1400">
                          <a:solidFill>
                            <a:schemeClr val="tx1"/>
                          </a:solidFill>
                        </a:defRPr>
                      </a:pPr>
                      <a:r>
                        <a:t>Existe o responsável pela mudança e o patrocinador executivo que é o CTO do Centro de Excelência em Nuvem.</a:t>
                      </a:r>
                    </a:p>
                    <a:p>
                      <a:pPr>
                        <a:defRPr sz="1400">
                          <a:solidFill>
                            <a:schemeClr val="tx1"/>
                          </a:solidFill>
                        </a:defRPr>
                      </a:pPr>
                      <a:r>
                        <a:t>Equipes de testadores em cada projeto e suas funções garantem a padronização dos testes em todos os projetos</a:t>
                      </a:r>
                    </a:p>
                    <a:p>
                      <a:pPr>
                        <a:defRPr sz="1400">
                          <a:solidFill>
                            <a:schemeClr val="tx1"/>
                          </a:solidFill>
                        </a:defRPr>
                      </a:pPr>
                      <a:r>
                        <a:t>Equipe de desenvolvimento, recebendo treinamentos, mas sem experiência anterior em migração de aplicativos</a:t>
                      </a:r>
                    </a:p>
                    <a:p>
                      <a:pPr>
                        <a:defRPr sz="1400">
                          <a:solidFill>
                            <a:schemeClr val="tx1"/>
                          </a:solidFill>
                        </a:defRPr>
                      </a:pPr>
                      <a:r>
                        <a:t>Equipe de segurança, cujo papel é garantir que um padrão de segurança esteja em conformidade e seja documentado.</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2147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95649" y="200533"/>
            <a:ext cx="13968745"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cs typeface="Calibri" pitchFamily="34" charset="0"/>
              </a:rPr>
              <a:t>High Level Business Case</a:t>
            </a:r>
          </a:p>
        </p:txBody>
      </p:sp>
      <p:graphicFrame>
        <p:nvGraphicFramePr>
          <p:cNvPr id="69" name="Table 68"/>
          <p:cNvGraphicFramePr>
            <a:graphicFrameLocks noGrp="1"/>
          </p:cNvGraphicFramePr>
          <p:nvPr/>
        </p:nvGraphicFramePr>
        <p:xfrm>
          <a:off x="580860" y="1330485"/>
          <a:ext cx="13578840" cy="235839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77190">
                <a:tc>
                  <a:txBody>
                    <a:bodyPr/>
                    <a:lstStyle/>
                    <a:p>
                      <a:pPr>
                        <a:defRPr sz="1400">
                          <a:solidFill>
                            <a:schemeClr val="tx1"/>
                          </a:solidFill>
                        </a:defRPr>
                      </a:pPr>
                      <a:r>
                        <a:t>Q25</a:t>
                      </a:r>
                    </a:p>
                  </a:txBody>
                  <a:tcPr>
                    <a:noFill/>
                  </a:tcPr>
                </a:tc>
                <a:tc>
                  <a:txBody>
                    <a:bodyPr/>
                    <a:lstStyle/>
                    <a:p>
                      <a:pPr>
                        <a:defRPr sz="1400">
                          <a:solidFill>
                            <a:schemeClr val="tx1"/>
                          </a:solidFill>
                        </a:defRPr>
                      </a:pPr>
                      <a:r>
                        <a:t>Do you have a business case that articulates the cloud program objectives around all areas of value, including sustainability improvements? Has the business case been communicated to all leadership stakeholders?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rPr dirty="0"/>
                        <a:t>A ACME </a:t>
                      </a:r>
                      <a:r>
                        <a:rPr dirty="0" err="1"/>
                        <a:t>está</a:t>
                      </a:r>
                      <a:r>
                        <a:rPr dirty="0"/>
                        <a:t> </a:t>
                      </a:r>
                      <a:r>
                        <a:rPr dirty="0" err="1"/>
                        <a:t>em</a:t>
                      </a:r>
                      <a:r>
                        <a:rPr dirty="0"/>
                        <a:t> </a:t>
                      </a:r>
                      <a:r>
                        <a:rPr dirty="0" err="1"/>
                        <a:t>processo</a:t>
                      </a:r>
                      <a:r>
                        <a:rPr dirty="0"/>
                        <a:t> de </a:t>
                      </a:r>
                      <a:r>
                        <a:rPr dirty="0" err="1"/>
                        <a:t>conclusão</a:t>
                      </a:r>
                      <a:r>
                        <a:rPr dirty="0"/>
                        <a:t> de um </a:t>
                      </a:r>
                      <a:r>
                        <a:rPr dirty="0" err="1"/>
                        <a:t>caso</a:t>
                      </a:r>
                      <a:r>
                        <a:rPr dirty="0"/>
                        <a:t> de </a:t>
                      </a:r>
                      <a:r>
                        <a:rPr dirty="0" err="1"/>
                        <a:t>negócios</a:t>
                      </a:r>
                      <a:r>
                        <a:rPr dirty="0"/>
                        <a:t> para a </a:t>
                      </a:r>
                      <a:r>
                        <a:rPr dirty="0" err="1"/>
                        <a:t>mudança</a:t>
                      </a:r>
                      <a:r>
                        <a:rPr dirty="0"/>
                        <a:t> para a </a:t>
                      </a:r>
                      <a:r>
                        <a:rPr dirty="0" err="1"/>
                        <a:t>nuvem</a:t>
                      </a:r>
                      <a:r>
                        <a:rPr dirty="0"/>
                        <a:t> e </a:t>
                      </a:r>
                      <a:r>
                        <a:rPr dirty="0" err="1"/>
                        <a:t>concluiu</a:t>
                      </a:r>
                      <a:r>
                        <a:rPr dirty="0"/>
                        <a:t> 80% com ROI </a:t>
                      </a:r>
                      <a:r>
                        <a:rPr dirty="0" err="1"/>
                        <a:t>ainda</a:t>
                      </a:r>
                      <a:r>
                        <a:rPr dirty="0"/>
                        <a:t> a ser </a:t>
                      </a:r>
                      <a:r>
                        <a:rPr dirty="0" err="1"/>
                        <a:t>determinado</a:t>
                      </a:r>
                      <a:r>
                        <a:rPr dirty="0"/>
                        <a:t>.</a:t>
                      </a:r>
                    </a:p>
                  </a:txBody>
                  <a:tcPr>
                    <a:noFill/>
                  </a:tcPr>
                </a:tc>
                <a:extLst>
                  <a:ext uri="{0D108BD9-81ED-4DB2-BD59-A6C34878D82A}">
                    <a16:rowId xmlns:a16="http://schemas.microsoft.com/office/drawing/2014/main" val="10001"/>
                  </a:ext>
                </a:extLst>
              </a:tr>
              <a:tr h="377190">
                <a:tc>
                  <a:txBody>
                    <a:bodyPr/>
                    <a:lstStyle/>
                    <a:p>
                      <a:pPr>
                        <a:defRPr sz="1400">
                          <a:solidFill>
                            <a:schemeClr val="tx1"/>
                          </a:solidFill>
                        </a:defRPr>
                      </a:pPr>
                      <a:r>
                        <a:t>Q28</a:t>
                      </a:r>
                    </a:p>
                  </a:txBody>
                  <a:tcPr>
                    <a:noFill/>
                  </a:tcPr>
                </a:tc>
                <a:tc>
                  <a:txBody>
                    <a:bodyPr/>
                    <a:lstStyle/>
                    <a:p>
                      <a:pPr>
                        <a:defRPr sz="1400">
                          <a:solidFill>
                            <a:schemeClr val="tx1"/>
                          </a:solidFill>
                        </a:defRPr>
                      </a:pPr>
                      <a:r>
                        <a:t>Does your IT strategy explicitly state the cloud's role and how it is tied to your business objectives? Where do you want to invest in infrastructure innovation vs. application outcomes?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377190">
                <a:tc>
                  <a:txBody>
                    <a:bodyPr/>
                    <a:lstStyle/>
                    <a:p>
                      <a:pPr>
                        <a:defRPr sz="1400">
                          <a:solidFill>
                            <a:schemeClr val="tx1"/>
                          </a:solidFill>
                        </a:defRPr>
                      </a:pPr>
                      <a:r>
                        <a:t>Q32</a:t>
                      </a:r>
                    </a:p>
                  </a:txBody>
                  <a:tcPr>
                    <a:noFill/>
                  </a:tcPr>
                </a:tc>
                <a:tc>
                  <a:txBody>
                    <a:bodyPr/>
                    <a:lstStyle/>
                    <a:p>
                      <a:pPr>
                        <a:defRPr sz="1400">
                          <a:solidFill>
                            <a:schemeClr val="tx1"/>
                          </a:solidFill>
                        </a:defRPr>
                      </a:pPr>
                      <a:r>
                        <a:t>Does your business case account for the facility closure(s) and asset liquidation anticipated with going off premises? Is there a plan and owner for this IT infrastructure disposal project?</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dirty="0"/>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20703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8" y="286090"/>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cs typeface="Calibri" pitchFamily="34" charset="0"/>
              </a:rPr>
              <a:t>Key Stakeholder Sign-off</a:t>
            </a:r>
          </a:p>
        </p:txBody>
      </p:sp>
      <p:graphicFrame>
        <p:nvGraphicFramePr>
          <p:cNvPr id="53" name="Table 52"/>
          <p:cNvGraphicFramePr>
            <a:graphicFrameLocks noGrp="1"/>
          </p:cNvGraphicFramePr>
          <p:nvPr/>
        </p:nvGraphicFramePr>
        <p:xfrm>
          <a:off x="580860" y="1330485"/>
          <a:ext cx="13578840" cy="16764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Q26</a:t>
                      </a:r>
                    </a:p>
                  </a:txBody>
                  <a:tcPr>
                    <a:noFill/>
                  </a:tcPr>
                </a:tc>
                <a:tc>
                  <a:txBody>
                    <a:bodyPr/>
                    <a:lstStyle/>
                    <a:p>
                      <a:pPr>
                        <a:defRPr sz="1400">
                          <a:solidFill>
                            <a:schemeClr val="tx1"/>
                          </a:solidFill>
                        </a:defRPr>
                      </a:pPr>
                      <a:r>
                        <a:t>Do all your key stakeholders support the business case and the commitment to migration? Example stakeholders: CFO, COO, CISO, and so on.</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rPr dirty="0" err="1"/>
                        <a:t>Conselho</a:t>
                      </a:r>
                      <a:r>
                        <a:rPr dirty="0"/>
                        <a:t> de </a:t>
                      </a:r>
                      <a:r>
                        <a:rPr dirty="0" err="1"/>
                        <a:t>Administração</a:t>
                      </a:r>
                      <a:r>
                        <a:rPr dirty="0"/>
                        <a:t> e </a:t>
                      </a:r>
                      <a:r>
                        <a:rPr dirty="0" err="1"/>
                        <a:t>todas</a:t>
                      </a:r>
                      <a:r>
                        <a:rPr dirty="0"/>
                        <a:t> as </a:t>
                      </a:r>
                      <a:r>
                        <a:rPr dirty="0" err="1"/>
                        <a:t>Unidades</a:t>
                      </a:r>
                      <a:r>
                        <a:rPr dirty="0"/>
                        <a:t> de </a:t>
                      </a:r>
                      <a:r>
                        <a:rPr dirty="0" err="1"/>
                        <a:t>Negócios</a:t>
                      </a:r>
                      <a:r>
                        <a:rPr dirty="0"/>
                        <a:t> </a:t>
                      </a:r>
                      <a:r>
                        <a:rPr dirty="0" err="1"/>
                        <a:t>estão</a:t>
                      </a:r>
                      <a:r>
                        <a:rPr dirty="0"/>
                        <a:t> </a:t>
                      </a:r>
                      <a:r>
                        <a:rPr dirty="0" err="1"/>
                        <a:t>alinhadas</a:t>
                      </a:r>
                      <a:r>
                        <a:rPr dirty="0"/>
                        <a:t> à </a:t>
                      </a:r>
                      <a:r>
                        <a:rPr dirty="0" err="1"/>
                        <a:t>migração</a:t>
                      </a:r>
                      <a:r>
                        <a:rPr dirty="0"/>
                        <a:t> para a </a:t>
                      </a:r>
                      <a:r>
                        <a:rPr dirty="0" err="1"/>
                        <a:t>nuvem</a:t>
                      </a:r>
                      <a:r>
                        <a:rPr dirty="0"/>
                        <a:t>, mas </a:t>
                      </a:r>
                      <a:r>
                        <a:rPr dirty="0" err="1"/>
                        <a:t>aguardam</a:t>
                      </a:r>
                      <a:r>
                        <a:rPr dirty="0"/>
                        <a:t> o ROI de </a:t>
                      </a:r>
                      <a:r>
                        <a:rPr dirty="0" err="1"/>
                        <a:t>cada</a:t>
                      </a:r>
                      <a:r>
                        <a:rPr dirty="0"/>
                        <a:t> </a:t>
                      </a:r>
                      <a:r>
                        <a:rPr dirty="0" err="1"/>
                        <a:t>Unidade</a:t>
                      </a:r>
                      <a:r>
                        <a:rPr dirty="0"/>
                        <a:t> de </a:t>
                      </a:r>
                      <a:r>
                        <a:rPr dirty="0" err="1"/>
                        <a:t>Negócios</a:t>
                      </a:r>
                      <a:r>
                        <a:rPr dirty="0"/>
                        <a:t> para </a:t>
                      </a:r>
                      <a:r>
                        <a:rPr dirty="0" err="1"/>
                        <a:t>definir</a:t>
                      </a:r>
                      <a:r>
                        <a:rPr dirty="0"/>
                        <a:t> </a:t>
                      </a:r>
                      <a:r>
                        <a:rPr dirty="0" err="1"/>
                        <a:t>claramente</a:t>
                      </a:r>
                      <a:r>
                        <a:rPr dirty="0"/>
                        <a:t> </a:t>
                      </a:r>
                      <a:r>
                        <a:rPr dirty="0" err="1"/>
                        <a:t>seus</a:t>
                      </a:r>
                      <a:r>
                        <a:rPr dirty="0"/>
                        <a:t> </a:t>
                      </a:r>
                      <a:r>
                        <a:rPr dirty="0" err="1"/>
                        <a:t>orçamentos</a:t>
                      </a:r>
                      <a:r>
                        <a:rPr dirty="0"/>
                        <a:t> e </a:t>
                      </a:r>
                      <a:r>
                        <a:rPr dirty="0" err="1"/>
                        <a:t>expectativas</a:t>
                      </a:r>
                      <a:r>
                        <a:rPr dirty="0"/>
                        <a:t> de </a:t>
                      </a:r>
                      <a:r>
                        <a:rPr dirty="0" err="1"/>
                        <a:t>possíveis</a:t>
                      </a:r>
                      <a:r>
                        <a:rPr dirty="0"/>
                        <a:t> </a:t>
                      </a:r>
                      <a:r>
                        <a:rPr dirty="0" err="1"/>
                        <a:t>economias</a:t>
                      </a:r>
                      <a:r>
                        <a:rPr dirty="0"/>
                        <a:t>.</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239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bject 7">
            <a:extLst>
              <a:ext uri="{FF2B5EF4-FFF2-40B4-BE49-F238E27FC236}">
                <a16:creationId xmlns:a16="http://schemas.microsoft.com/office/drawing/2014/main" id="{79D6F604-5577-42D1-819C-D28C1ECB6BC4}"/>
              </a:ext>
            </a:extLst>
          </p:cNvPr>
          <p:cNvSpPr txBox="1"/>
          <p:nvPr/>
        </p:nvSpPr>
        <p:spPr>
          <a:xfrm>
            <a:off x="4303630" y="2183759"/>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Key Stakeholder Sign-off</a:t>
            </a:r>
          </a:p>
        </p:txBody>
      </p:sp>
      <p:sp>
        <p:nvSpPr>
          <p:cNvPr id="56" name="Object 50">
            <a:extLst>
              <a:ext uri="{FF2B5EF4-FFF2-40B4-BE49-F238E27FC236}">
                <a16:creationId xmlns:a16="http://schemas.microsoft.com/office/drawing/2014/main" id="{D189E181-9EF7-3441-9DBE-8FF75642DA8F}"/>
              </a:ext>
            </a:extLst>
          </p:cNvPr>
          <p:cNvSpPr txBox="1"/>
          <p:nvPr/>
        </p:nvSpPr>
        <p:spPr>
          <a:xfrm>
            <a:off x="701137" y="6426932"/>
            <a:ext cx="263445" cy="191908"/>
          </a:xfrm>
          <a:prstGeom prst="rect">
            <a:avLst/>
          </a:prstGeom>
          <a:solidFill>
            <a:srgbClr val="77FDA6"/>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7" name="Object 44">
            <a:extLst>
              <a:ext uri="{FF2B5EF4-FFF2-40B4-BE49-F238E27FC236}">
                <a16:creationId xmlns:a16="http://schemas.microsoft.com/office/drawing/2014/main" id="{07B81C41-4659-D546-8738-267FDEFAF427}"/>
              </a:ext>
            </a:extLst>
          </p:cNvPr>
          <p:cNvSpPr txBox="1"/>
          <p:nvPr/>
        </p:nvSpPr>
        <p:spPr>
          <a:xfrm>
            <a:off x="687159" y="6844615"/>
            <a:ext cx="263445" cy="184608"/>
          </a:xfrm>
          <a:prstGeom prst="rect">
            <a:avLst/>
          </a:prstGeom>
          <a:solidFill>
            <a:schemeClr val="accent1">
              <a:lumMod val="40000"/>
              <a:lumOff val="60000"/>
            </a:schemeClr>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8" name="Object 44">
            <a:extLst>
              <a:ext uri="{FF2B5EF4-FFF2-40B4-BE49-F238E27FC236}">
                <a16:creationId xmlns:a16="http://schemas.microsoft.com/office/drawing/2014/main" id="{2E93A6DB-2693-7147-BE0E-DD7E3A37F92E}"/>
              </a:ext>
            </a:extLst>
          </p:cNvPr>
          <p:cNvSpPr txBox="1"/>
          <p:nvPr/>
        </p:nvSpPr>
        <p:spPr>
          <a:xfrm>
            <a:off x="687159" y="7247970"/>
            <a:ext cx="263445" cy="184608"/>
          </a:xfrm>
          <a:prstGeom prst="rect">
            <a:avLst/>
          </a:prstGeom>
          <a:solidFill>
            <a:srgbClr val="FFBCB5"/>
          </a:solidFill>
          <a:ln w="12700">
            <a:solidFill>
              <a:schemeClr val="bg1"/>
            </a:solidFill>
          </a:ln>
        </p:spPr>
        <p:txBody>
          <a:bodyPr wrap="square" rtlCol="0" anchor="ctr"/>
          <a:lstStyle/>
          <a:p>
            <a:pPr algn="ctr"/>
            <a:endParaRPr lang="en-US" sz="800" dirty="0">
              <a:solidFill>
                <a:srgbClr val="000000"/>
              </a:solidFill>
              <a:cs typeface="Calibri" pitchFamily="34" charset="0"/>
            </a:endParaRPr>
          </a:p>
        </p:txBody>
      </p:sp>
      <p:sp>
        <p:nvSpPr>
          <p:cNvPr id="59" name="TextBox 58">
            <a:extLst>
              <a:ext uri="{FF2B5EF4-FFF2-40B4-BE49-F238E27FC236}">
                <a16:creationId xmlns:a16="http://schemas.microsoft.com/office/drawing/2014/main" id="{3D3B17AF-2769-6140-B327-1C093AEDF82C}"/>
              </a:ext>
            </a:extLst>
          </p:cNvPr>
          <p:cNvSpPr txBox="1"/>
          <p:nvPr/>
        </p:nvSpPr>
        <p:spPr>
          <a:xfrm>
            <a:off x="950604" y="6351116"/>
            <a:ext cx="2256968" cy="338554"/>
          </a:xfrm>
          <a:prstGeom prst="rect">
            <a:avLst/>
          </a:prstGeom>
          <a:noFill/>
        </p:spPr>
        <p:txBody>
          <a:bodyPr wrap="square" rtlCol="0">
            <a:spAutoFit/>
          </a:bodyPr>
          <a:lstStyle/>
          <a:p>
            <a:r>
              <a:rPr lang="en-US" sz="800" dirty="0"/>
              <a:t>Green -  Readiness maturity needs minimal assistance</a:t>
            </a:r>
          </a:p>
        </p:txBody>
      </p:sp>
      <p:sp>
        <p:nvSpPr>
          <p:cNvPr id="60" name="TextBox 59">
            <a:extLst>
              <a:ext uri="{FF2B5EF4-FFF2-40B4-BE49-F238E27FC236}">
                <a16:creationId xmlns:a16="http://schemas.microsoft.com/office/drawing/2014/main" id="{37C53931-15A4-4B49-8C6D-7FBC1AB28D14}"/>
              </a:ext>
            </a:extLst>
          </p:cNvPr>
          <p:cNvSpPr txBox="1"/>
          <p:nvPr/>
        </p:nvSpPr>
        <p:spPr>
          <a:xfrm>
            <a:off x="950603" y="6781441"/>
            <a:ext cx="2256968" cy="338554"/>
          </a:xfrm>
          <a:prstGeom prst="rect">
            <a:avLst/>
          </a:prstGeom>
          <a:noFill/>
        </p:spPr>
        <p:txBody>
          <a:bodyPr wrap="square" rtlCol="0">
            <a:spAutoFit/>
          </a:bodyPr>
          <a:lstStyle/>
          <a:p>
            <a:r>
              <a:rPr lang="en-US" sz="800" dirty="0"/>
              <a:t>Amber -  Need attention to accelerate momentum</a:t>
            </a:r>
          </a:p>
        </p:txBody>
      </p:sp>
      <p:sp>
        <p:nvSpPr>
          <p:cNvPr id="61" name="TextBox 60">
            <a:extLst>
              <a:ext uri="{FF2B5EF4-FFF2-40B4-BE49-F238E27FC236}">
                <a16:creationId xmlns:a16="http://schemas.microsoft.com/office/drawing/2014/main" id="{52B093B0-CCBC-5242-A2D4-AD455488D6DF}"/>
              </a:ext>
            </a:extLst>
          </p:cNvPr>
          <p:cNvSpPr txBox="1"/>
          <p:nvPr/>
        </p:nvSpPr>
        <p:spPr>
          <a:xfrm>
            <a:off x="947260" y="7175248"/>
            <a:ext cx="2256968" cy="338554"/>
          </a:xfrm>
          <a:prstGeom prst="rect">
            <a:avLst/>
          </a:prstGeom>
          <a:noFill/>
        </p:spPr>
        <p:txBody>
          <a:bodyPr wrap="square" rtlCol="0">
            <a:spAutoFit/>
          </a:bodyPr>
          <a:lstStyle/>
          <a:p>
            <a:r>
              <a:rPr lang="en-US" sz="800" dirty="0"/>
              <a:t>Red -  Require immediate assistance to unblock progress</a:t>
            </a:r>
          </a:p>
        </p:txBody>
      </p:sp>
      <p:sp>
        <p:nvSpPr>
          <p:cNvPr id="19" name="Object 31">
            <a:extLst>
              <a:ext uri="{FF2B5EF4-FFF2-40B4-BE49-F238E27FC236}">
                <a16:creationId xmlns:a16="http://schemas.microsoft.com/office/drawing/2014/main" id="{650E8D25-3C1F-0741-821B-6832817B7731}"/>
              </a:ext>
            </a:extLst>
          </p:cNvPr>
          <p:cNvSpPr txBox="1"/>
          <p:nvPr/>
        </p:nvSpPr>
        <p:spPr>
          <a:xfrm>
            <a:off x="11067615" y="1586359"/>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Landing Zone</a:t>
            </a:r>
          </a:p>
        </p:txBody>
      </p:sp>
      <p:sp>
        <p:nvSpPr>
          <p:cNvPr id="21" name="Object 34">
            <a:extLst>
              <a:ext uri="{FF2B5EF4-FFF2-40B4-BE49-F238E27FC236}">
                <a16:creationId xmlns:a16="http://schemas.microsoft.com/office/drawing/2014/main" id="{007F37E7-8901-6348-B42F-864C6BB7B230}"/>
              </a:ext>
            </a:extLst>
          </p:cNvPr>
          <p:cNvSpPr txBox="1"/>
          <p:nvPr/>
        </p:nvSpPr>
        <p:spPr>
          <a:xfrm>
            <a:off x="11067615" y="1895037"/>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Account Design &amp; Configuration</a:t>
            </a:r>
          </a:p>
        </p:txBody>
      </p:sp>
      <p:sp>
        <p:nvSpPr>
          <p:cNvPr id="31" name="Object 49">
            <a:extLst>
              <a:ext uri="{FF2B5EF4-FFF2-40B4-BE49-F238E27FC236}">
                <a16:creationId xmlns:a16="http://schemas.microsoft.com/office/drawing/2014/main" id="{1849A8AE-14C8-4649-99F5-73A744AF0BDA}"/>
              </a:ext>
            </a:extLst>
          </p:cNvPr>
          <p:cNvSpPr txBox="1"/>
          <p:nvPr/>
        </p:nvSpPr>
        <p:spPr>
          <a:xfrm>
            <a:off x="7935700" y="1586704"/>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Operating Model</a:t>
            </a:r>
          </a:p>
        </p:txBody>
      </p:sp>
      <p:sp>
        <p:nvSpPr>
          <p:cNvPr id="32" name="Object 50">
            <a:extLst>
              <a:ext uri="{FF2B5EF4-FFF2-40B4-BE49-F238E27FC236}">
                <a16:creationId xmlns:a16="http://schemas.microsoft.com/office/drawing/2014/main" id="{3B5364ED-EBED-E348-902E-1828CFE1105A}"/>
              </a:ext>
            </a:extLst>
          </p:cNvPr>
          <p:cNvSpPr txBox="1"/>
          <p:nvPr/>
        </p:nvSpPr>
        <p:spPr>
          <a:xfrm>
            <a:off x="7935700" y="1885774"/>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Current Operations Model</a:t>
            </a:r>
          </a:p>
        </p:txBody>
      </p:sp>
      <p:sp>
        <p:nvSpPr>
          <p:cNvPr id="34" name="Object 54">
            <a:extLst>
              <a:ext uri="{FF2B5EF4-FFF2-40B4-BE49-F238E27FC236}">
                <a16:creationId xmlns:a16="http://schemas.microsoft.com/office/drawing/2014/main" id="{ED3E99E5-4164-C748-A4FA-4DF1C4C12260}"/>
              </a:ext>
            </a:extLst>
          </p:cNvPr>
          <p:cNvSpPr txBox="1"/>
          <p:nvPr/>
        </p:nvSpPr>
        <p:spPr>
          <a:xfrm>
            <a:off x="7935700" y="2180593"/>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Managed Service Provider Identified</a:t>
            </a:r>
          </a:p>
        </p:txBody>
      </p:sp>
      <p:sp>
        <p:nvSpPr>
          <p:cNvPr id="35" name="Object 56">
            <a:extLst>
              <a:ext uri="{FF2B5EF4-FFF2-40B4-BE49-F238E27FC236}">
                <a16:creationId xmlns:a16="http://schemas.microsoft.com/office/drawing/2014/main" id="{38A04BB2-A441-1644-8B1A-3BA36DA4A7ED}"/>
              </a:ext>
            </a:extLst>
          </p:cNvPr>
          <p:cNvSpPr txBox="1"/>
          <p:nvPr/>
        </p:nvSpPr>
        <p:spPr>
          <a:xfrm>
            <a:off x="7935700" y="2479661"/>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AMI/Patching</a:t>
            </a:r>
          </a:p>
        </p:txBody>
      </p:sp>
      <p:sp>
        <p:nvSpPr>
          <p:cNvPr id="36" name="Object 57">
            <a:extLst>
              <a:ext uri="{FF2B5EF4-FFF2-40B4-BE49-F238E27FC236}">
                <a16:creationId xmlns:a16="http://schemas.microsoft.com/office/drawing/2014/main" id="{E041F06E-E546-2245-8C45-94D728104912}"/>
              </a:ext>
            </a:extLst>
          </p:cNvPr>
          <p:cNvSpPr txBox="1"/>
          <p:nvPr/>
        </p:nvSpPr>
        <p:spPr>
          <a:xfrm>
            <a:off x="7935700" y="2778732"/>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Backup</a:t>
            </a:r>
          </a:p>
        </p:txBody>
      </p:sp>
      <p:sp>
        <p:nvSpPr>
          <p:cNvPr id="37" name="Object 58">
            <a:extLst>
              <a:ext uri="{FF2B5EF4-FFF2-40B4-BE49-F238E27FC236}">
                <a16:creationId xmlns:a16="http://schemas.microsoft.com/office/drawing/2014/main" id="{F0534522-84C5-CC43-BDBB-0B5C02AD3976}"/>
              </a:ext>
            </a:extLst>
          </p:cNvPr>
          <p:cNvSpPr txBox="1"/>
          <p:nvPr/>
        </p:nvSpPr>
        <p:spPr>
          <a:xfrm>
            <a:off x="7935700" y="3077803"/>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Asset Management</a:t>
            </a:r>
          </a:p>
        </p:txBody>
      </p:sp>
      <p:sp>
        <p:nvSpPr>
          <p:cNvPr id="38" name="Object 59">
            <a:extLst>
              <a:ext uri="{FF2B5EF4-FFF2-40B4-BE49-F238E27FC236}">
                <a16:creationId xmlns:a16="http://schemas.microsoft.com/office/drawing/2014/main" id="{BD46E74C-DD2E-FB41-9726-E6DB0E6F38C3}"/>
              </a:ext>
            </a:extLst>
          </p:cNvPr>
          <p:cNvSpPr txBox="1"/>
          <p:nvPr/>
        </p:nvSpPr>
        <p:spPr>
          <a:xfrm>
            <a:off x="7935700" y="337687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Config Management &amp; Change Management</a:t>
            </a:r>
          </a:p>
        </p:txBody>
      </p:sp>
      <p:sp>
        <p:nvSpPr>
          <p:cNvPr id="39" name="Object 60">
            <a:extLst>
              <a:ext uri="{FF2B5EF4-FFF2-40B4-BE49-F238E27FC236}">
                <a16:creationId xmlns:a16="http://schemas.microsoft.com/office/drawing/2014/main" id="{168A2F77-4902-3748-88F5-7AFA4418B759}"/>
              </a:ext>
            </a:extLst>
          </p:cNvPr>
          <p:cNvSpPr txBox="1"/>
          <p:nvPr/>
        </p:nvSpPr>
        <p:spPr>
          <a:xfrm>
            <a:off x="7935700" y="367594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BCP/DR</a:t>
            </a:r>
          </a:p>
        </p:txBody>
      </p:sp>
      <p:sp>
        <p:nvSpPr>
          <p:cNvPr id="40" name="Object 61">
            <a:extLst>
              <a:ext uri="{FF2B5EF4-FFF2-40B4-BE49-F238E27FC236}">
                <a16:creationId xmlns:a16="http://schemas.microsoft.com/office/drawing/2014/main" id="{9EB3E0D1-F700-594F-A51D-E6CD31CDF2C8}"/>
              </a:ext>
            </a:extLst>
          </p:cNvPr>
          <p:cNvSpPr txBox="1"/>
          <p:nvPr/>
        </p:nvSpPr>
        <p:spPr>
          <a:xfrm>
            <a:off x="7935700" y="3975015"/>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Service Catalog</a:t>
            </a:r>
          </a:p>
        </p:txBody>
      </p:sp>
      <p:sp>
        <p:nvSpPr>
          <p:cNvPr id="41" name="Object 62">
            <a:extLst>
              <a:ext uri="{FF2B5EF4-FFF2-40B4-BE49-F238E27FC236}">
                <a16:creationId xmlns:a16="http://schemas.microsoft.com/office/drawing/2014/main" id="{214D10EB-3C22-6E44-AFD2-5D707E888941}"/>
              </a:ext>
            </a:extLst>
          </p:cNvPr>
          <p:cNvSpPr txBox="1"/>
          <p:nvPr/>
        </p:nvSpPr>
        <p:spPr>
          <a:xfrm>
            <a:off x="7935700" y="427408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Cost Management</a:t>
            </a:r>
          </a:p>
        </p:txBody>
      </p:sp>
      <p:sp>
        <p:nvSpPr>
          <p:cNvPr id="42" name="Object 63">
            <a:extLst>
              <a:ext uri="{FF2B5EF4-FFF2-40B4-BE49-F238E27FC236}">
                <a16:creationId xmlns:a16="http://schemas.microsoft.com/office/drawing/2014/main" id="{3CFB9BCD-646D-E145-A4E2-C341A5E40EC8}"/>
              </a:ext>
            </a:extLst>
          </p:cNvPr>
          <p:cNvSpPr txBox="1"/>
          <p:nvPr/>
        </p:nvSpPr>
        <p:spPr>
          <a:xfrm>
            <a:off x="7935700" y="4573155"/>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Cloud Ready Operational Processes &amp; Run Books</a:t>
            </a:r>
          </a:p>
        </p:txBody>
      </p:sp>
      <p:sp>
        <p:nvSpPr>
          <p:cNvPr id="43" name="Object 64">
            <a:extLst>
              <a:ext uri="{FF2B5EF4-FFF2-40B4-BE49-F238E27FC236}">
                <a16:creationId xmlns:a16="http://schemas.microsoft.com/office/drawing/2014/main" id="{54DA3D08-CBC5-F24B-9AE3-F28F4EDBD17A}"/>
              </a:ext>
            </a:extLst>
          </p:cNvPr>
          <p:cNvSpPr txBox="1"/>
          <p:nvPr/>
        </p:nvSpPr>
        <p:spPr>
          <a:xfrm>
            <a:off x="7935700" y="4872225"/>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CI/CD Pipelines</a:t>
            </a:r>
          </a:p>
        </p:txBody>
      </p:sp>
      <p:sp>
        <p:nvSpPr>
          <p:cNvPr id="44" name="Object 65">
            <a:extLst>
              <a:ext uri="{FF2B5EF4-FFF2-40B4-BE49-F238E27FC236}">
                <a16:creationId xmlns:a16="http://schemas.microsoft.com/office/drawing/2014/main" id="{E8961383-3A41-0244-B110-F7A761465F5A}"/>
              </a:ext>
            </a:extLst>
          </p:cNvPr>
          <p:cNvSpPr txBox="1"/>
          <p:nvPr/>
        </p:nvSpPr>
        <p:spPr>
          <a:xfrm>
            <a:off x="11088313" y="2699477"/>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Security &amp; Compliance</a:t>
            </a:r>
          </a:p>
        </p:txBody>
      </p:sp>
      <p:sp>
        <p:nvSpPr>
          <p:cNvPr id="45" name="Object 66">
            <a:extLst>
              <a:ext uri="{FF2B5EF4-FFF2-40B4-BE49-F238E27FC236}">
                <a16:creationId xmlns:a16="http://schemas.microsoft.com/office/drawing/2014/main" id="{16651102-589C-0044-AA95-F307A82971CA}"/>
              </a:ext>
            </a:extLst>
          </p:cNvPr>
          <p:cNvSpPr txBox="1"/>
          <p:nvPr/>
        </p:nvSpPr>
        <p:spPr>
          <a:xfrm>
            <a:off x="11088313" y="299854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Strategy</a:t>
            </a:r>
          </a:p>
        </p:txBody>
      </p:sp>
      <p:sp>
        <p:nvSpPr>
          <p:cNvPr id="48" name="Object 72">
            <a:extLst>
              <a:ext uri="{FF2B5EF4-FFF2-40B4-BE49-F238E27FC236}">
                <a16:creationId xmlns:a16="http://schemas.microsoft.com/office/drawing/2014/main" id="{13F250B8-D4C3-0A40-8FB4-3DD7008E3781}"/>
              </a:ext>
            </a:extLst>
          </p:cNvPr>
          <p:cNvSpPr txBox="1"/>
          <p:nvPr/>
        </p:nvSpPr>
        <p:spPr>
          <a:xfrm>
            <a:off x="11088313" y="3586786"/>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3rd Party Risk</a:t>
            </a:r>
          </a:p>
        </p:txBody>
      </p:sp>
      <p:sp>
        <p:nvSpPr>
          <p:cNvPr id="50" name="Object 75">
            <a:extLst>
              <a:ext uri="{FF2B5EF4-FFF2-40B4-BE49-F238E27FC236}">
                <a16:creationId xmlns:a16="http://schemas.microsoft.com/office/drawing/2014/main" id="{D4973C2E-5ADA-AC42-90FE-3FC6E156B747}"/>
              </a:ext>
            </a:extLst>
          </p:cNvPr>
          <p:cNvSpPr txBox="1"/>
          <p:nvPr/>
        </p:nvSpPr>
        <p:spPr>
          <a:xfrm>
            <a:off x="11088313" y="418492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Logging &amp; Monitoring</a:t>
            </a:r>
          </a:p>
        </p:txBody>
      </p:sp>
      <p:sp>
        <p:nvSpPr>
          <p:cNvPr id="52" name="Object 77">
            <a:extLst>
              <a:ext uri="{FF2B5EF4-FFF2-40B4-BE49-F238E27FC236}">
                <a16:creationId xmlns:a16="http://schemas.microsoft.com/office/drawing/2014/main" id="{D6E21D13-934C-DF40-A34D-69C0A1F4BA76}"/>
              </a:ext>
            </a:extLst>
          </p:cNvPr>
          <p:cNvSpPr txBox="1"/>
          <p:nvPr/>
        </p:nvSpPr>
        <p:spPr>
          <a:xfrm>
            <a:off x="11088313" y="448769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Lifecycle Security Capabilities</a:t>
            </a:r>
          </a:p>
        </p:txBody>
      </p:sp>
      <p:sp>
        <p:nvSpPr>
          <p:cNvPr id="54" name="Object 79">
            <a:extLst>
              <a:ext uri="{FF2B5EF4-FFF2-40B4-BE49-F238E27FC236}">
                <a16:creationId xmlns:a16="http://schemas.microsoft.com/office/drawing/2014/main" id="{D4897F88-6CEB-6E42-AD3D-6D4E6F60934C}"/>
              </a:ext>
            </a:extLst>
          </p:cNvPr>
          <p:cNvSpPr txBox="1"/>
          <p:nvPr/>
        </p:nvSpPr>
        <p:spPr>
          <a:xfrm>
            <a:off x="11088313" y="508583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Operations Playbook</a:t>
            </a:r>
          </a:p>
        </p:txBody>
      </p:sp>
      <p:sp>
        <p:nvSpPr>
          <p:cNvPr id="55" name="Object 80">
            <a:extLst>
              <a:ext uri="{FF2B5EF4-FFF2-40B4-BE49-F238E27FC236}">
                <a16:creationId xmlns:a16="http://schemas.microsoft.com/office/drawing/2014/main" id="{5AA020EC-518F-5A4E-B7E5-7E94E4782A33}"/>
              </a:ext>
            </a:extLst>
          </p:cNvPr>
          <p:cNvSpPr txBox="1"/>
          <p:nvPr/>
        </p:nvSpPr>
        <p:spPr>
          <a:xfrm>
            <a:off x="7935700" y="5163456"/>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Incident Response</a:t>
            </a:r>
          </a:p>
        </p:txBody>
      </p:sp>
      <p:sp>
        <p:nvSpPr>
          <p:cNvPr id="64" name="Rounded Rectangle 63">
            <a:extLst>
              <a:ext uri="{FF2B5EF4-FFF2-40B4-BE49-F238E27FC236}">
                <a16:creationId xmlns:a16="http://schemas.microsoft.com/office/drawing/2014/main" id="{1F99C2A5-3366-B341-9320-DDB1F974B16A}"/>
              </a:ext>
            </a:extLst>
          </p:cNvPr>
          <p:cNvSpPr/>
          <p:nvPr/>
        </p:nvSpPr>
        <p:spPr>
          <a:xfrm>
            <a:off x="7565656" y="1227858"/>
            <a:ext cx="6675270" cy="4885144"/>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3" name="Object 6">
            <a:extLst>
              <a:ext uri="{FF2B5EF4-FFF2-40B4-BE49-F238E27FC236}">
                <a16:creationId xmlns:a16="http://schemas.microsoft.com/office/drawing/2014/main" id="{B32B53CC-ECEB-9149-8B41-5415AD793D8D}"/>
              </a:ext>
            </a:extLst>
          </p:cNvPr>
          <p:cNvSpPr txBox="1"/>
          <p:nvPr/>
        </p:nvSpPr>
        <p:spPr>
          <a:xfrm>
            <a:off x="4303630" y="1597010"/>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Business Case</a:t>
            </a:r>
          </a:p>
        </p:txBody>
      </p:sp>
      <p:sp>
        <p:nvSpPr>
          <p:cNvPr id="4" name="Object 7">
            <a:extLst>
              <a:ext uri="{FF2B5EF4-FFF2-40B4-BE49-F238E27FC236}">
                <a16:creationId xmlns:a16="http://schemas.microsoft.com/office/drawing/2014/main" id="{B7AD5D8F-57F0-D848-8A07-EAEE2527FA5D}"/>
              </a:ext>
            </a:extLst>
          </p:cNvPr>
          <p:cNvSpPr txBox="1"/>
          <p:nvPr/>
        </p:nvSpPr>
        <p:spPr>
          <a:xfrm>
            <a:off x="4303630" y="1896080"/>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High Level Business Case</a:t>
            </a:r>
          </a:p>
        </p:txBody>
      </p:sp>
      <p:sp>
        <p:nvSpPr>
          <p:cNvPr id="7" name="Object 13">
            <a:extLst>
              <a:ext uri="{FF2B5EF4-FFF2-40B4-BE49-F238E27FC236}">
                <a16:creationId xmlns:a16="http://schemas.microsoft.com/office/drawing/2014/main" id="{1543AE26-7DA6-E44E-900E-AA904ADC3345}"/>
              </a:ext>
            </a:extLst>
          </p:cNvPr>
          <p:cNvSpPr txBox="1"/>
          <p:nvPr/>
        </p:nvSpPr>
        <p:spPr>
          <a:xfrm>
            <a:off x="4303630" y="2479663"/>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Funding Commitment</a:t>
            </a:r>
          </a:p>
        </p:txBody>
      </p:sp>
      <p:sp>
        <p:nvSpPr>
          <p:cNvPr id="8" name="Object 15">
            <a:extLst>
              <a:ext uri="{FF2B5EF4-FFF2-40B4-BE49-F238E27FC236}">
                <a16:creationId xmlns:a16="http://schemas.microsoft.com/office/drawing/2014/main" id="{41641ACD-916C-8B45-8E17-80643ED0C7C8}"/>
              </a:ext>
            </a:extLst>
          </p:cNvPr>
          <p:cNvSpPr txBox="1"/>
          <p:nvPr/>
        </p:nvSpPr>
        <p:spPr>
          <a:xfrm>
            <a:off x="4303630" y="2778733"/>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Specific Migration Workloads Committed</a:t>
            </a:r>
          </a:p>
        </p:txBody>
      </p:sp>
      <p:sp>
        <p:nvSpPr>
          <p:cNvPr id="9" name="Object 16">
            <a:extLst>
              <a:ext uri="{FF2B5EF4-FFF2-40B4-BE49-F238E27FC236}">
                <a16:creationId xmlns:a16="http://schemas.microsoft.com/office/drawing/2014/main" id="{0601D98F-E341-0147-8ADD-811F9C94540F}"/>
              </a:ext>
            </a:extLst>
          </p:cNvPr>
          <p:cNvSpPr txBox="1"/>
          <p:nvPr/>
        </p:nvSpPr>
        <p:spPr>
          <a:xfrm>
            <a:off x="4304617" y="4565316"/>
            <a:ext cx="2811021" cy="272909"/>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Customer Migration Project Plan</a:t>
            </a:r>
          </a:p>
        </p:txBody>
      </p:sp>
      <p:sp>
        <p:nvSpPr>
          <p:cNvPr id="10" name="Object 17">
            <a:extLst>
              <a:ext uri="{FF2B5EF4-FFF2-40B4-BE49-F238E27FC236}">
                <a16:creationId xmlns:a16="http://schemas.microsoft.com/office/drawing/2014/main" id="{76F5314D-9770-D84E-9F11-894013065325}"/>
              </a:ext>
            </a:extLst>
          </p:cNvPr>
          <p:cNvSpPr txBox="1"/>
          <p:nvPr/>
        </p:nvSpPr>
        <p:spPr>
          <a:xfrm>
            <a:off x="4304617" y="4864386"/>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Determine Delivery Model &amp; Approach</a:t>
            </a:r>
          </a:p>
        </p:txBody>
      </p:sp>
      <p:sp>
        <p:nvSpPr>
          <p:cNvPr id="11" name="Object 19">
            <a:extLst>
              <a:ext uri="{FF2B5EF4-FFF2-40B4-BE49-F238E27FC236}">
                <a16:creationId xmlns:a16="http://schemas.microsoft.com/office/drawing/2014/main" id="{5FBFA169-5EF4-844A-B1A7-A1E2B3EFC3E5}"/>
              </a:ext>
            </a:extLst>
          </p:cNvPr>
          <p:cNvSpPr txBox="1"/>
          <p:nvPr/>
        </p:nvSpPr>
        <p:spPr>
          <a:xfrm>
            <a:off x="4304617" y="5163456"/>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Project Management Capability</a:t>
            </a:r>
          </a:p>
        </p:txBody>
      </p:sp>
      <p:sp>
        <p:nvSpPr>
          <p:cNvPr id="12" name="Object 21">
            <a:extLst>
              <a:ext uri="{FF2B5EF4-FFF2-40B4-BE49-F238E27FC236}">
                <a16:creationId xmlns:a16="http://schemas.microsoft.com/office/drawing/2014/main" id="{FB43FC09-4911-6348-88A8-01C191F0FC2C}"/>
              </a:ext>
            </a:extLst>
          </p:cNvPr>
          <p:cNvSpPr txBox="1"/>
          <p:nvPr/>
        </p:nvSpPr>
        <p:spPr>
          <a:xfrm>
            <a:off x="4304617" y="5462528"/>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Plan</a:t>
            </a:r>
          </a:p>
        </p:txBody>
      </p:sp>
      <p:sp>
        <p:nvSpPr>
          <p:cNvPr id="23" name="Object 37">
            <a:extLst>
              <a:ext uri="{FF2B5EF4-FFF2-40B4-BE49-F238E27FC236}">
                <a16:creationId xmlns:a16="http://schemas.microsoft.com/office/drawing/2014/main" id="{8C710EBF-A3AB-3F49-8EFB-289C044822FA}"/>
              </a:ext>
            </a:extLst>
          </p:cNvPr>
          <p:cNvSpPr txBox="1"/>
          <p:nvPr/>
        </p:nvSpPr>
        <p:spPr>
          <a:xfrm>
            <a:off x="4303630" y="3343839"/>
            <a:ext cx="2811021" cy="299070"/>
          </a:xfrm>
          <a:prstGeom prst="rect">
            <a:avLst/>
          </a:prstGeom>
          <a:solidFill>
            <a:srgbClr val="999999"/>
          </a:solidFill>
          <a:ln w="12700">
            <a:solidFill>
              <a:srgbClr val="999999"/>
            </a:solidFill>
          </a:ln>
        </p:spPr>
        <p:txBody>
          <a:bodyPr wrap="square" rtlCol="0" anchor="ctr"/>
          <a:lstStyle/>
          <a:p>
            <a:pPr algn="ctr"/>
            <a:r>
              <a:rPr lang="en-US" sz="1050" b="1" dirty="0">
                <a:solidFill>
                  <a:srgbClr val="FFFFFF"/>
                </a:solidFill>
                <a:ea typeface="Amazon Ember" panose="02000000000000000000" pitchFamily="2" charset="0"/>
                <a:cs typeface="Calibri" pitchFamily="34" charset="0"/>
              </a:rPr>
              <a:t>Application Portfolio Discovery &amp; Planning</a:t>
            </a:r>
          </a:p>
        </p:txBody>
      </p:sp>
      <p:sp>
        <p:nvSpPr>
          <p:cNvPr id="24" name="Object 38">
            <a:extLst>
              <a:ext uri="{FF2B5EF4-FFF2-40B4-BE49-F238E27FC236}">
                <a16:creationId xmlns:a16="http://schemas.microsoft.com/office/drawing/2014/main" id="{5CD58BEB-4991-2E49-BC74-B0B7E04F17F8}"/>
              </a:ext>
            </a:extLst>
          </p:cNvPr>
          <p:cNvSpPr txBox="1"/>
          <p:nvPr/>
        </p:nvSpPr>
        <p:spPr>
          <a:xfrm>
            <a:off x="4303630" y="3642909"/>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Application Discovery Data</a:t>
            </a:r>
          </a:p>
        </p:txBody>
      </p:sp>
      <p:sp>
        <p:nvSpPr>
          <p:cNvPr id="26" name="Object 42">
            <a:extLst>
              <a:ext uri="{FF2B5EF4-FFF2-40B4-BE49-F238E27FC236}">
                <a16:creationId xmlns:a16="http://schemas.microsoft.com/office/drawing/2014/main" id="{006BADA9-01AD-A24E-815F-397C5B7209B1}"/>
              </a:ext>
            </a:extLst>
          </p:cNvPr>
          <p:cNvSpPr txBox="1"/>
          <p:nvPr/>
        </p:nvSpPr>
        <p:spPr>
          <a:xfrm>
            <a:off x="4303630" y="3946054"/>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Workload Owner Buy-In or Alignment</a:t>
            </a:r>
          </a:p>
        </p:txBody>
      </p:sp>
      <p:sp>
        <p:nvSpPr>
          <p:cNvPr id="67" name="Rounded Rectangle 66">
            <a:extLst>
              <a:ext uri="{FF2B5EF4-FFF2-40B4-BE49-F238E27FC236}">
                <a16:creationId xmlns:a16="http://schemas.microsoft.com/office/drawing/2014/main" id="{BEEE864B-9B1F-4F47-88AA-D4406B735018}"/>
              </a:ext>
            </a:extLst>
          </p:cNvPr>
          <p:cNvSpPr/>
          <p:nvPr/>
        </p:nvSpPr>
        <p:spPr>
          <a:xfrm>
            <a:off x="4126257" y="1266753"/>
            <a:ext cx="3131915" cy="4885144"/>
          </a:xfrm>
          <a:prstGeom prst="roundRect">
            <a:avLst/>
          </a:prstGeom>
          <a:noFill/>
          <a:ln w="222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28" name="Object 45">
            <a:extLst>
              <a:ext uri="{FF2B5EF4-FFF2-40B4-BE49-F238E27FC236}">
                <a16:creationId xmlns:a16="http://schemas.microsoft.com/office/drawing/2014/main" id="{16810105-1ABE-4A4F-BBD5-6091D00CD1F3}"/>
              </a:ext>
            </a:extLst>
          </p:cNvPr>
          <p:cNvSpPr txBox="1"/>
          <p:nvPr/>
        </p:nvSpPr>
        <p:spPr>
          <a:xfrm>
            <a:off x="701306" y="4213269"/>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Migration Process &amp; Experience</a:t>
            </a:r>
          </a:p>
        </p:txBody>
      </p:sp>
      <p:sp>
        <p:nvSpPr>
          <p:cNvPr id="30" name="Object 48">
            <a:extLst>
              <a:ext uri="{FF2B5EF4-FFF2-40B4-BE49-F238E27FC236}">
                <a16:creationId xmlns:a16="http://schemas.microsoft.com/office/drawing/2014/main" id="{790B32E9-0E99-7D49-A22C-0F918DB28214}"/>
              </a:ext>
            </a:extLst>
          </p:cNvPr>
          <p:cNvSpPr txBox="1"/>
          <p:nvPr/>
        </p:nvSpPr>
        <p:spPr>
          <a:xfrm>
            <a:off x="701137" y="4519297"/>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Migration Experience</a:t>
            </a:r>
          </a:p>
        </p:txBody>
      </p:sp>
      <p:sp>
        <p:nvSpPr>
          <p:cNvPr id="70" name="Rounded Rectangle 69">
            <a:extLst>
              <a:ext uri="{FF2B5EF4-FFF2-40B4-BE49-F238E27FC236}">
                <a16:creationId xmlns:a16="http://schemas.microsoft.com/office/drawing/2014/main" id="{9B51D373-CF58-A944-BEB7-0E2BE7EB851A}"/>
              </a:ext>
            </a:extLst>
          </p:cNvPr>
          <p:cNvSpPr/>
          <p:nvPr/>
        </p:nvSpPr>
        <p:spPr>
          <a:xfrm>
            <a:off x="557784" y="3900170"/>
            <a:ext cx="3131915" cy="1256941"/>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 name="Object 22">
            <a:extLst>
              <a:ext uri="{FF2B5EF4-FFF2-40B4-BE49-F238E27FC236}">
                <a16:creationId xmlns:a16="http://schemas.microsoft.com/office/drawing/2014/main" id="{8567EA09-6616-ED45-B232-3F0023324475}"/>
              </a:ext>
            </a:extLst>
          </p:cNvPr>
          <p:cNvSpPr txBox="1"/>
          <p:nvPr/>
        </p:nvSpPr>
        <p:spPr>
          <a:xfrm>
            <a:off x="735051" y="1615730"/>
            <a:ext cx="2811021" cy="299070"/>
          </a:xfrm>
          <a:prstGeom prst="rect">
            <a:avLst/>
          </a:prstGeom>
          <a:solidFill>
            <a:srgbClr val="999999"/>
          </a:solidFill>
          <a:ln w="12700">
            <a:solidFill>
              <a:srgbClr val="999999"/>
            </a:solidFill>
          </a:ln>
        </p:spPr>
        <p:txBody>
          <a:bodyPr wrap="square" rtlCol="0" anchor="ctr"/>
          <a:lstStyle/>
          <a:p>
            <a:pPr algn="ctr"/>
            <a:r>
              <a:rPr lang="en-US" sz="1200" b="1" dirty="0">
                <a:solidFill>
                  <a:srgbClr val="FFFFFF"/>
                </a:solidFill>
                <a:ea typeface="Amazon Ember" panose="02000000000000000000" pitchFamily="2" charset="0"/>
                <a:cs typeface="Calibri" pitchFamily="34" charset="0"/>
              </a:rPr>
              <a:t>Skills &amp; COE</a:t>
            </a:r>
          </a:p>
        </p:txBody>
      </p:sp>
      <p:sp>
        <p:nvSpPr>
          <p:cNvPr id="14" name="Object 23">
            <a:extLst>
              <a:ext uri="{FF2B5EF4-FFF2-40B4-BE49-F238E27FC236}">
                <a16:creationId xmlns:a16="http://schemas.microsoft.com/office/drawing/2014/main" id="{AA1E3776-15A3-9847-9269-906EAFFEEC03}"/>
              </a:ext>
            </a:extLst>
          </p:cNvPr>
          <p:cNvSpPr txBox="1"/>
          <p:nvPr/>
        </p:nvSpPr>
        <p:spPr>
          <a:xfrm>
            <a:off x="735051" y="1914800"/>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Single Threaded Leader</a:t>
            </a:r>
          </a:p>
        </p:txBody>
      </p:sp>
      <p:sp>
        <p:nvSpPr>
          <p:cNvPr id="16" name="Object 27">
            <a:extLst>
              <a:ext uri="{FF2B5EF4-FFF2-40B4-BE49-F238E27FC236}">
                <a16:creationId xmlns:a16="http://schemas.microsoft.com/office/drawing/2014/main" id="{E3B03536-A5B0-AE46-8966-5EF73160269C}"/>
              </a:ext>
            </a:extLst>
          </p:cNvPr>
          <p:cNvSpPr txBox="1"/>
          <p:nvPr/>
        </p:nvSpPr>
        <p:spPr>
          <a:xfrm>
            <a:off x="735051" y="2208490"/>
            <a:ext cx="2811021" cy="299070"/>
          </a:xfrm>
          <a:prstGeom prst="rect">
            <a:avLst/>
          </a:prstGeom>
          <a:solidFill>
            <a:srgbClr val="77FDA6"/>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Experience baseline</a:t>
            </a:r>
          </a:p>
        </p:txBody>
      </p:sp>
      <p:sp>
        <p:nvSpPr>
          <p:cNvPr id="17" name="Object 29">
            <a:extLst>
              <a:ext uri="{FF2B5EF4-FFF2-40B4-BE49-F238E27FC236}">
                <a16:creationId xmlns:a16="http://schemas.microsoft.com/office/drawing/2014/main" id="{7F2518D3-777F-B04C-967A-E9870C00E7E1}"/>
              </a:ext>
            </a:extLst>
          </p:cNvPr>
          <p:cNvSpPr txBox="1"/>
          <p:nvPr/>
        </p:nvSpPr>
        <p:spPr>
          <a:xfrm>
            <a:off x="735051" y="2507417"/>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Design or Evolve COE</a:t>
            </a:r>
          </a:p>
        </p:txBody>
      </p:sp>
      <p:sp>
        <p:nvSpPr>
          <p:cNvPr id="73" name="Rounded Rectangle 72">
            <a:extLst>
              <a:ext uri="{FF2B5EF4-FFF2-40B4-BE49-F238E27FC236}">
                <a16:creationId xmlns:a16="http://schemas.microsoft.com/office/drawing/2014/main" id="{18BD0A7A-2539-494E-B650-230393FCE06C}"/>
              </a:ext>
            </a:extLst>
          </p:cNvPr>
          <p:cNvSpPr/>
          <p:nvPr/>
        </p:nvSpPr>
        <p:spPr>
          <a:xfrm>
            <a:off x="574603" y="1314397"/>
            <a:ext cx="3131915" cy="1804118"/>
          </a:xfrm>
          <a:prstGeom prst="roundRect">
            <a:avLst/>
          </a:prstGeom>
          <a:noFill/>
          <a:ln w="254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79" name="TextBox 78">
            <a:extLst>
              <a:ext uri="{FF2B5EF4-FFF2-40B4-BE49-F238E27FC236}">
                <a16:creationId xmlns:a16="http://schemas.microsoft.com/office/drawing/2014/main" id="{77B1A4C1-4B1B-AD40-8DD3-425F5C4BC5A7}"/>
              </a:ext>
            </a:extLst>
          </p:cNvPr>
          <p:cNvSpPr txBox="1"/>
          <p:nvPr/>
        </p:nvSpPr>
        <p:spPr>
          <a:xfrm>
            <a:off x="1665498" y="3198024"/>
            <a:ext cx="742511"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People</a:t>
            </a:r>
          </a:p>
        </p:txBody>
      </p:sp>
      <p:sp>
        <p:nvSpPr>
          <p:cNvPr id="80" name="TextBox 79">
            <a:extLst>
              <a:ext uri="{FF2B5EF4-FFF2-40B4-BE49-F238E27FC236}">
                <a16:creationId xmlns:a16="http://schemas.microsoft.com/office/drawing/2014/main" id="{5868FF25-0EFA-8347-BE9E-4652430D0A02}"/>
              </a:ext>
            </a:extLst>
          </p:cNvPr>
          <p:cNvSpPr txBox="1"/>
          <p:nvPr/>
        </p:nvSpPr>
        <p:spPr>
          <a:xfrm>
            <a:off x="1572253" y="5238525"/>
            <a:ext cx="973343"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Migration</a:t>
            </a:r>
          </a:p>
        </p:txBody>
      </p:sp>
      <p:sp>
        <p:nvSpPr>
          <p:cNvPr id="81" name="TextBox 80">
            <a:extLst>
              <a:ext uri="{FF2B5EF4-FFF2-40B4-BE49-F238E27FC236}">
                <a16:creationId xmlns:a16="http://schemas.microsoft.com/office/drawing/2014/main" id="{8F622399-8D8A-784E-AF6D-3F52E22D2EB5}"/>
              </a:ext>
            </a:extLst>
          </p:cNvPr>
          <p:cNvSpPr txBox="1"/>
          <p:nvPr/>
        </p:nvSpPr>
        <p:spPr>
          <a:xfrm>
            <a:off x="5239205" y="6279561"/>
            <a:ext cx="906017"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Portfolio</a:t>
            </a:r>
          </a:p>
        </p:txBody>
      </p:sp>
      <p:sp>
        <p:nvSpPr>
          <p:cNvPr id="82" name="TextBox 81">
            <a:extLst>
              <a:ext uri="{FF2B5EF4-FFF2-40B4-BE49-F238E27FC236}">
                <a16:creationId xmlns:a16="http://schemas.microsoft.com/office/drawing/2014/main" id="{655A5E34-2C20-7444-93FB-BC4DF35548D7}"/>
              </a:ext>
            </a:extLst>
          </p:cNvPr>
          <p:cNvSpPr txBox="1"/>
          <p:nvPr/>
        </p:nvSpPr>
        <p:spPr>
          <a:xfrm>
            <a:off x="10614606" y="6291398"/>
            <a:ext cx="906017" cy="307777"/>
          </a:xfrm>
          <a:prstGeom prst="rect">
            <a:avLst/>
          </a:prstGeom>
          <a:noFill/>
        </p:spPr>
        <p:txBody>
          <a:bodyPr wrap="none" rtlCol="0">
            <a:spAutoFit/>
          </a:bodyPr>
          <a:lstStyle/>
          <a:p>
            <a:pPr algn="l"/>
            <a:r>
              <a:rPr lang="en-US" sz="1400" dirty="0">
                <a:ea typeface="Amazon Ember" panose="020B0603020204020204" pitchFamily="34" charset="0"/>
                <a:cs typeface="Amazon Ember" panose="020B0603020204020204" pitchFamily="34" charset="0"/>
              </a:rPr>
              <a:t>Platform</a:t>
            </a:r>
          </a:p>
        </p:txBody>
      </p:sp>
      <p:sp>
        <p:nvSpPr>
          <p:cNvPr id="85" name="Object 8">
            <a:extLst>
              <a:ext uri="{FF2B5EF4-FFF2-40B4-BE49-F238E27FC236}">
                <a16:creationId xmlns:a16="http://schemas.microsoft.com/office/drawing/2014/main" id="{C3A6F5A6-4CA2-9645-BB21-B0D285C7F208}"/>
              </a:ext>
            </a:extLst>
          </p:cNvPr>
          <p:cNvSpPr/>
          <p:nvPr/>
        </p:nvSpPr>
        <p:spPr>
          <a:xfrm>
            <a:off x="4385973" y="1976266"/>
            <a:ext cx="126492" cy="136613"/>
          </a:xfrm>
          <a:prstGeom prst="diamond">
            <a:avLst/>
          </a:prstGeom>
          <a:solidFill>
            <a:srgbClr val="000000">
              <a:alpha val="75000"/>
            </a:srgbClr>
          </a:solidFill>
        </p:spPr>
        <p:txBody>
          <a:bodyPr/>
          <a:lstStyle/>
          <a:p>
            <a:endParaRPr/>
          </a:p>
        </p:txBody>
      </p:sp>
      <p:sp>
        <p:nvSpPr>
          <p:cNvPr id="86" name="Object 8">
            <a:extLst>
              <a:ext uri="{FF2B5EF4-FFF2-40B4-BE49-F238E27FC236}">
                <a16:creationId xmlns:a16="http://schemas.microsoft.com/office/drawing/2014/main" id="{F2F70332-2415-B04B-AB15-BA985A2E0969}"/>
              </a:ext>
            </a:extLst>
          </p:cNvPr>
          <p:cNvSpPr/>
          <p:nvPr/>
        </p:nvSpPr>
        <p:spPr>
          <a:xfrm>
            <a:off x="4385973" y="2286103"/>
            <a:ext cx="126492" cy="136613"/>
          </a:xfrm>
          <a:prstGeom prst="diamond">
            <a:avLst/>
          </a:prstGeom>
          <a:solidFill>
            <a:srgbClr val="000000">
              <a:alpha val="75000"/>
            </a:srgbClr>
          </a:solidFill>
        </p:spPr>
        <p:txBody>
          <a:bodyPr/>
          <a:lstStyle/>
          <a:p>
            <a:endParaRPr/>
          </a:p>
        </p:txBody>
      </p:sp>
      <p:sp>
        <p:nvSpPr>
          <p:cNvPr id="87" name="Object 8">
            <a:extLst>
              <a:ext uri="{FF2B5EF4-FFF2-40B4-BE49-F238E27FC236}">
                <a16:creationId xmlns:a16="http://schemas.microsoft.com/office/drawing/2014/main" id="{FDCBA26D-AC8F-A54C-A26A-B02FFF7EDD79}"/>
              </a:ext>
            </a:extLst>
          </p:cNvPr>
          <p:cNvSpPr/>
          <p:nvPr/>
        </p:nvSpPr>
        <p:spPr>
          <a:xfrm>
            <a:off x="4385973" y="2567904"/>
            <a:ext cx="126492" cy="136613"/>
          </a:xfrm>
          <a:prstGeom prst="diamond">
            <a:avLst/>
          </a:prstGeom>
          <a:solidFill>
            <a:srgbClr val="000000">
              <a:alpha val="75000"/>
            </a:srgbClr>
          </a:solidFill>
        </p:spPr>
        <p:txBody>
          <a:bodyPr/>
          <a:lstStyle/>
          <a:p>
            <a:endParaRPr/>
          </a:p>
        </p:txBody>
      </p:sp>
      <p:sp>
        <p:nvSpPr>
          <p:cNvPr id="88" name="Object 8">
            <a:extLst>
              <a:ext uri="{FF2B5EF4-FFF2-40B4-BE49-F238E27FC236}">
                <a16:creationId xmlns:a16="http://schemas.microsoft.com/office/drawing/2014/main" id="{BEA4442A-6B06-E84D-B91E-66F869681B87}"/>
              </a:ext>
            </a:extLst>
          </p:cNvPr>
          <p:cNvSpPr/>
          <p:nvPr/>
        </p:nvSpPr>
        <p:spPr>
          <a:xfrm>
            <a:off x="4385973" y="2847721"/>
            <a:ext cx="126492" cy="136613"/>
          </a:xfrm>
          <a:prstGeom prst="diamond">
            <a:avLst/>
          </a:prstGeom>
          <a:solidFill>
            <a:srgbClr val="000000">
              <a:alpha val="75000"/>
            </a:srgbClr>
          </a:solidFill>
        </p:spPr>
        <p:txBody>
          <a:bodyPr/>
          <a:lstStyle/>
          <a:p>
            <a:endParaRPr/>
          </a:p>
        </p:txBody>
      </p:sp>
      <p:sp>
        <p:nvSpPr>
          <p:cNvPr id="89" name="Object 8">
            <a:extLst>
              <a:ext uri="{FF2B5EF4-FFF2-40B4-BE49-F238E27FC236}">
                <a16:creationId xmlns:a16="http://schemas.microsoft.com/office/drawing/2014/main" id="{CA540F11-2D07-D042-AB85-417FAC8B02BE}"/>
              </a:ext>
            </a:extLst>
          </p:cNvPr>
          <p:cNvSpPr/>
          <p:nvPr/>
        </p:nvSpPr>
        <p:spPr>
          <a:xfrm>
            <a:off x="4387325" y="3724137"/>
            <a:ext cx="126492" cy="136613"/>
          </a:xfrm>
          <a:prstGeom prst="diamond">
            <a:avLst/>
          </a:prstGeom>
          <a:solidFill>
            <a:srgbClr val="000000">
              <a:alpha val="75000"/>
            </a:srgbClr>
          </a:solidFill>
        </p:spPr>
        <p:txBody>
          <a:bodyPr/>
          <a:lstStyle/>
          <a:p>
            <a:endParaRPr/>
          </a:p>
        </p:txBody>
      </p:sp>
      <p:sp>
        <p:nvSpPr>
          <p:cNvPr id="90" name="Object 8">
            <a:extLst>
              <a:ext uri="{FF2B5EF4-FFF2-40B4-BE49-F238E27FC236}">
                <a16:creationId xmlns:a16="http://schemas.microsoft.com/office/drawing/2014/main" id="{CFA48B5D-490F-CE4B-931C-7EFE34B9875C}"/>
              </a:ext>
            </a:extLst>
          </p:cNvPr>
          <p:cNvSpPr/>
          <p:nvPr/>
        </p:nvSpPr>
        <p:spPr>
          <a:xfrm>
            <a:off x="4385973" y="4040206"/>
            <a:ext cx="126492" cy="136613"/>
          </a:xfrm>
          <a:prstGeom prst="diamond">
            <a:avLst/>
          </a:prstGeom>
          <a:solidFill>
            <a:srgbClr val="000000">
              <a:alpha val="75000"/>
            </a:srgbClr>
          </a:solidFill>
        </p:spPr>
        <p:txBody>
          <a:bodyPr/>
          <a:lstStyle/>
          <a:p>
            <a:endParaRPr/>
          </a:p>
        </p:txBody>
      </p:sp>
      <p:sp>
        <p:nvSpPr>
          <p:cNvPr id="91" name="Object 8">
            <a:extLst>
              <a:ext uri="{FF2B5EF4-FFF2-40B4-BE49-F238E27FC236}">
                <a16:creationId xmlns:a16="http://schemas.microsoft.com/office/drawing/2014/main" id="{B4BF63DA-04A7-DF41-8949-E3278D38EEAE}"/>
              </a:ext>
            </a:extLst>
          </p:cNvPr>
          <p:cNvSpPr/>
          <p:nvPr/>
        </p:nvSpPr>
        <p:spPr>
          <a:xfrm>
            <a:off x="799487" y="1976266"/>
            <a:ext cx="126492" cy="136613"/>
          </a:xfrm>
          <a:prstGeom prst="diamond">
            <a:avLst/>
          </a:prstGeom>
          <a:solidFill>
            <a:srgbClr val="000000">
              <a:alpha val="75000"/>
            </a:srgbClr>
          </a:solidFill>
        </p:spPr>
        <p:txBody>
          <a:bodyPr/>
          <a:lstStyle/>
          <a:p>
            <a:endParaRPr/>
          </a:p>
        </p:txBody>
      </p:sp>
      <p:sp>
        <p:nvSpPr>
          <p:cNvPr id="92" name="Object 8">
            <a:extLst>
              <a:ext uri="{FF2B5EF4-FFF2-40B4-BE49-F238E27FC236}">
                <a16:creationId xmlns:a16="http://schemas.microsoft.com/office/drawing/2014/main" id="{050509D6-68EA-1445-AEAE-21E6351478ED}"/>
              </a:ext>
            </a:extLst>
          </p:cNvPr>
          <p:cNvSpPr/>
          <p:nvPr/>
        </p:nvSpPr>
        <p:spPr>
          <a:xfrm>
            <a:off x="801293" y="2293425"/>
            <a:ext cx="126492" cy="136613"/>
          </a:xfrm>
          <a:prstGeom prst="diamond">
            <a:avLst/>
          </a:prstGeom>
          <a:solidFill>
            <a:srgbClr val="000000">
              <a:alpha val="75000"/>
            </a:srgbClr>
          </a:solidFill>
        </p:spPr>
        <p:txBody>
          <a:bodyPr/>
          <a:lstStyle/>
          <a:p>
            <a:endParaRPr/>
          </a:p>
        </p:txBody>
      </p:sp>
      <p:sp>
        <p:nvSpPr>
          <p:cNvPr id="93" name="Object 8">
            <a:extLst>
              <a:ext uri="{FF2B5EF4-FFF2-40B4-BE49-F238E27FC236}">
                <a16:creationId xmlns:a16="http://schemas.microsoft.com/office/drawing/2014/main" id="{D3099D9E-76FF-CF47-A5F9-399E8B3822CB}"/>
              </a:ext>
            </a:extLst>
          </p:cNvPr>
          <p:cNvSpPr/>
          <p:nvPr/>
        </p:nvSpPr>
        <p:spPr>
          <a:xfrm>
            <a:off x="4386960" y="4957887"/>
            <a:ext cx="126492" cy="136613"/>
          </a:xfrm>
          <a:prstGeom prst="diamond">
            <a:avLst/>
          </a:prstGeom>
          <a:solidFill>
            <a:srgbClr val="000000">
              <a:alpha val="75000"/>
            </a:srgbClr>
          </a:solidFill>
        </p:spPr>
        <p:txBody>
          <a:bodyPr/>
          <a:lstStyle/>
          <a:p>
            <a:endParaRPr/>
          </a:p>
        </p:txBody>
      </p:sp>
      <p:sp>
        <p:nvSpPr>
          <p:cNvPr id="94" name="Object 8">
            <a:extLst>
              <a:ext uri="{FF2B5EF4-FFF2-40B4-BE49-F238E27FC236}">
                <a16:creationId xmlns:a16="http://schemas.microsoft.com/office/drawing/2014/main" id="{9ADB56A2-CA4D-BA43-BF78-B95D7B77F98E}"/>
              </a:ext>
            </a:extLst>
          </p:cNvPr>
          <p:cNvSpPr/>
          <p:nvPr/>
        </p:nvSpPr>
        <p:spPr>
          <a:xfrm>
            <a:off x="4386960" y="5247563"/>
            <a:ext cx="126492" cy="136613"/>
          </a:xfrm>
          <a:prstGeom prst="diamond">
            <a:avLst/>
          </a:prstGeom>
          <a:solidFill>
            <a:srgbClr val="000000">
              <a:alpha val="75000"/>
            </a:srgbClr>
          </a:solidFill>
        </p:spPr>
        <p:txBody>
          <a:bodyPr/>
          <a:lstStyle/>
          <a:p>
            <a:endParaRPr/>
          </a:p>
        </p:txBody>
      </p:sp>
      <p:sp>
        <p:nvSpPr>
          <p:cNvPr id="95" name="Object 8">
            <a:extLst>
              <a:ext uri="{FF2B5EF4-FFF2-40B4-BE49-F238E27FC236}">
                <a16:creationId xmlns:a16="http://schemas.microsoft.com/office/drawing/2014/main" id="{705CD729-847E-BB45-BDC1-5305E8970192}"/>
              </a:ext>
            </a:extLst>
          </p:cNvPr>
          <p:cNvSpPr/>
          <p:nvPr/>
        </p:nvSpPr>
        <p:spPr>
          <a:xfrm>
            <a:off x="4386960" y="5541435"/>
            <a:ext cx="126492" cy="136613"/>
          </a:xfrm>
          <a:prstGeom prst="diamond">
            <a:avLst/>
          </a:prstGeom>
          <a:solidFill>
            <a:srgbClr val="000000">
              <a:alpha val="75000"/>
            </a:srgbClr>
          </a:solidFill>
        </p:spPr>
        <p:txBody>
          <a:bodyPr/>
          <a:lstStyle/>
          <a:p>
            <a:endParaRPr/>
          </a:p>
        </p:txBody>
      </p:sp>
      <p:sp>
        <p:nvSpPr>
          <p:cNvPr id="96" name="Object 8">
            <a:extLst>
              <a:ext uri="{FF2B5EF4-FFF2-40B4-BE49-F238E27FC236}">
                <a16:creationId xmlns:a16="http://schemas.microsoft.com/office/drawing/2014/main" id="{903F77CF-09C6-0E4D-AD2A-4F33E16C56CC}"/>
              </a:ext>
            </a:extLst>
          </p:cNvPr>
          <p:cNvSpPr/>
          <p:nvPr/>
        </p:nvSpPr>
        <p:spPr>
          <a:xfrm>
            <a:off x="8031281" y="2005009"/>
            <a:ext cx="126492" cy="136613"/>
          </a:xfrm>
          <a:prstGeom prst="diamond">
            <a:avLst/>
          </a:prstGeom>
          <a:solidFill>
            <a:srgbClr val="000000">
              <a:alpha val="75000"/>
            </a:srgbClr>
          </a:solidFill>
        </p:spPr>
        <p:txBody>
          <a:bodyPr/>
          <a:lstStyle/>
          <a:p>
            <a:endParaRPr/>
          </a:p>
        </p:txBody>
      </p:sp>
      <p:sp>
        <p:nvSpPr>
          <p:cNvPr id="97" name="Object 8">
            <a:extLst>
              <a:ext uri="{FF2B5EF4-FFF2-40B4-BE49-F238E27FC236}">
                <a16:creationId xmlns:a16="http://schemas.microsoft.com/office/drawing/2014/main" id="{0A23DCF8-0E7C-2E41-AE30-7F744417D55F}"/>
              </a:ext>
            </a:extLst>
          </p:cNvPr>
          <p:cNvSpPr/>
          <p:nvPr/>
        </p:nvSpPr>
        <p:spPr>
          <a:xfrm>
            <a:off x="8025740" y="2286103"/>
            <a:ext cx="126492" cy="136613"/>
          </a:xfrm>
          <a:prstGeom prst="diamond">
            <a:avLst/>
          </a:prstGeom>
          <a:solidFill>
            <a:srgbClr val="000000">
              <a:alpha val="75000"/>
            </a:srgbClr>
          </a:solidFill>
        </p:spPr>
        <p:txBody>
          <a:bodyPr/>
          <a:lstStyle/>
          <a:p>
            <a:endParaRPr/>
          </a:p>
        </p:txBody>
      </p:sp>
      <p:sp>
        <p:nvSpPr>
          <p:cNvPr id="98" name="Object 8">
            <a:extLst>
              <a:ext uri="{FF2B5EF4-FFF2-40B4-BE49-F238E27FC236}">
                <a16:creationId xmlns:a16="http://schemas.microsoft.com/office/drawing/2014/main" id="{278C971B-92E1-B74F-8096-A8DC5BD34DBB}"/>
              </a:ext>
            </a:extLst>
          </p:cNvPr>
          <p:cNvSpPr/>
          <p:nvPr/>
        </p:nvSpPr>
        <p:spPr>
          <a:xfrm>
            <a:off x="11162293" y="3676319"/>
            <a:ext cx="126492" cy="136613"/>
          </a:xfrm>
          <a:prstGeom prst="diamond">
            <a:avLst/>
          </a:prstGeom>
          <a:solidFill>
            <a:srgbClr val="000000">
              <a:alpha val="75000"/>
            </a:srgbClr>
          </a:solidFill>
        </p:spPr>
        <p:txBody>
          <a:bodyPr/>
          <a:lstStyle/>
          <a:p>
            <a:endParaRPr/>
          </a:p>
        </p:txBody>
      </p:sp>
      <p:sp>
        <p:nvSpPr>
          <p:cNvPr id="99" name="Object 62">
            <a:extLst>
              <a:ext uri="{FF2B5EF4-FFF2-40B4-BE49-F238E27FC236}">
                <a16:creationId xmlns:a16="http://schemas.microsoft.com/office/drawing/2014/main" id="{1F038EA9-76FE-044B-9D2F-D873365DDD86}"/>
              </a:ext>
            </a:extLst>
          </p:cNvPr>
          <p:cNvSpPr txBox="1"/>
          <p:nvPr/>
        </p:nvSpPr>
        <p:spPr>
          <a:xfrm>
            <a:off x="4050942" y="7093834"/>
            <a:ext cx="2743200" cy="420624"/>
          </a:xfrm>
          <a:prstGeom prst="rect">
            <a:avLst/>
          </a:prstGeom>
          <a:noFill/>
        </p:spPr>
        <p:txBody>
          <a:bodyPr wrap="square" rtlCol="0" anchor="ctr"/>
          <a:lstStyle/>
          <a:p>
            <a:r>
              <a:rPr lang="en-US" sz="800" b="1" dirty="0">
                <a:cs typeface="Calibri" pitchFamily="34" charset="0"/>
              </a:rPr>
              <a:t>Pre-Mobilize/Areas that need attention early-on</a:t>
            </a:r>
          </a:p>
        </p:txBody>
      </p:sp>
      <p:sp>
        <p:nvSpPr>
          <p:cNvPr id="100" name="Object 8">
            <a:extLst>
              <a:ext uri="{FF2B5EF4-FFF2-40B4-BE49-F238E27FC236}">
                <a16:creationId xmlns:a16="http://schemas.microsoft.com/office/drawing/2014/main" id="{172563AE-080A-5243-8BEB-75FE9C578CC6}"/>
              </a:ext>
            </a:extLst>
          </p:cNvPr>
          <p:cNvSpPr/>
          <p:nvPr/>
        </p:nvSpPr>
        <p:spPr>
          <a:xfrm>
            <a:off x="3891700" y="7221090"/>
            <a:ext cx="126492" cy="136613"/>
          </a:xfrm>
          <a:prstGeom prst="diamond">
            <a:avLst/>
          </a:prstGeom>
          <a:solidFill>
            <a:srgbClr val="000000">
              <a:alpha val="75000"/>
            </a:srgbClr>
          </a:solidFill>
          <a:ln>
            <a:solidFill>
              <a:schemeClr val="tx1"/>
            </a:solidFill>
          </a:ln>
        </p:spPr>
        <p:txBody>
          <a:bodyPr/>
          <a:lstStyle/>
          <a:p>
            <a:endParaRPr/>
          </a:p>
        </p:txBody>
      </p:sp>
      <p:sp>
        <p:nvSpPr>
          <p:cNvPr id="78" name="Title 1">
            <a:extLst>
              <a:ext uri="{FF2B5EF4-FFF2-40B4-BE49-F238E27FC236}">
                <a16:creationId xmlns:a16="http://schemas.microsoft.com/office/drawing/2014/main" id="{AC184F12-5C7E-2348-AED1-B1EFCF986EFE}"/>
              </a:ext>
            </a:extLst>
          </p:cNvPr>
          <p:cNvSpPr>
            <a:spLocks noGrp="1"/>
          </p:cNvSpPr>
          <p:nvPr>
            <p:ph type="title"/>
          </p:nvPr>
        </p:nvSpPr>
        <p:spPr>
          <a:xfrm>
            <a:off x="557784" y="236107"/>
            <a:ext cx="13514832" cy="904122"/>
          </a:xfrm>
        </p:spPr>
        <p:txBody>
          <a:bodyPr/>
          <a:lstStyle/>
          <a:p>
            <a:r>
              <a:rPr lang="en-US" dirty="0">
                <a:latin typeface="+mn-lt"/>
              </a:rPr>
              <a:t>MRA Workstream Summary</a:t>
            </a:r>
          </a:p>
        </p:txBody>
      </p:sp>
      <p:sp>
        <p:nvSpPr>
          <p:cNvPr id="77" name="Object 75">
            <a:extLst>
              <a:ext uri="{FF2B5EF4-FFF2-40B4-BE49-F238E27FC236}">
                <a16:creationId xmlns:a16="http://schemas.microsoft.com/office/drawing/2014/main" id="{7AB95EA5-DDDD-44EA-8E98-19D9980918B0}"/>
              </a:ext>
            </a:extLst>
          </p:cNvPr>
          <p:cNvSpPr txBox="1"/>
          <p:nvPr/>
        </p:nvSpPr>
        <p:spPr>
          <a:xfrm>
            <a:off x="11088313" y="3885857"/>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Security Reference Architecture</a:t>
            </a:r>
          </a:p>
        </p:txBody>
      </p:sp>
      <p:sp>
        <p:nvSpPr>
          <p:cNvPr id="76" name="Object 75">
            <a:extLst>
              <a:ext uri="{FF2B5EF4-FFF2-40B4-BE49-F238E27FC236}">
                <a16:creationId xmlns:a16="http://schemas.microsoft.com/office/drawing/2014/main" id="{B817DEC6-D293-4E9A-904D-8E9928B74A4A}"/>
              </a:ext>
            </a:extLst>
          </p:cNvPr>
          <p:cNvSpPr txBox="1"/>
          <p:nvPr/>
        </p:nvSpPr>
        <p:spPr>
          <a:xfrm>
            <a:off x="11088311" y="3293304"/>
            <a:ext cx="2811021" cy="299070"/>
          </a:xfrm>
          <a:prstGeom prst="rect">
            <a:avLst/>
          </a:prstGeom>
          <a:solidFill>
            <a:srgbClr val="FFBCB5"/>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Governance, Risk &amp; Compliance</a:t>
            </a:r>
          </a:p>
        </p:txBody>
      </p:sp>
      <p:sp>
        <p:nvSpPr>
          <p:cNvPr id="83" name="Object 78">
            <a:extLst>
              <a:ext uri="{FF2B5EF4-FFF2-40B4-BE49-F238E27FC236}">
                <a16:creationId xmlns:a16="http://schemas.microsoft.com/office/drawing/2014/main" id="{EAE1A3B4-81AD-4620-9033-2E6216FBB355}"/>
              </a:ext>
            </a:extLst>
          </p:cNvPr>
          <p:cNvSpPr txBox="1"/>
          <p:nvPr/>
        </p:nvSpPr>
        <p:spPr>
          <a:xfrm>
            <a:off x="11088313" y="4786762"/>
            <a:ext cx="2811021" cy="299070"/>
          </a:xfrm>
          <a:prstGeom prst="rect">
            <a:avLst/>
          </a:prstGeom>
          <a:solidFill>
            <a:srgbClr val="FFD699"/>
          </a:solidFill>
          <a:ln w="12700">
            <a:solidFill>
              <a:srgbClr val="000000"/>
            </a:solidFill>
          </a:ln>
        </p:spPr>
        <p:txBody>
          <a:bodyPr wrap="square" rtlCol="0" anchor="ctr"/>
          <a:lstStyle/>
          <a:p>
            <a:pPr algn="ctr"/>
            <a:r>
              <a:rPr lang="en-US" sz="800" dirty="0">
                <a:solidFill>
                  <a:srgbClr val="000000"/>
                </a:solidFill>
                <a:ea typeface="Amazon Ember" panose="02000000000000000000" pitchFamily="2" charset="0"/>
                <a:cs typeface="Calibri" pitchFamily="34" charset="0"/>
              </a:rPr>
              <a:t>DevSecOps Principles</a:t>
            </a:r>
          </a:p>
        </p:txBody>
      </p:sp>
    </p:spTree>
    <p:extLst>
      <p:ext uri="{BB962C8B-B14F-4D97-AF65-F5344CB8AC3E}">
        <p14:creationId xmlns:p14="http://schemas.microsoft.com/office/powerpoint/2010/main" val="412120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30827" y="286090"/>
            <a:ext cx="13968745"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t>Migration Funding Commitment</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14630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Q27</a:t>
                      </a:r>
                    </a:p>
                  </a:txBody>
                  <a:tcPr>
                    <a:noFill/>
                  </a:tcPr>
                </a:tc>
                <a:tc>
                  <a:txBody>
                    <a:bodyPr/>
                    <a:lstStyle/>
                    <a:p>
                      <a:pPr>
                        <a:defRPr sz="1400">
                          <a:solidFill>
                            <a:schemeClr val="tx1"/>
                          </a:solidFill>
                        </a:defRPr>
                      </a:pPr>
                      <a:r>
                        <a:t>Have you made a funding commitment for your resources and AWS resources to work on migration or modernization? Has the funding been reviewed by AWS or a partner? </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rPr dirty="0"/>
                        <a:t>A </a:t>
                      </a:r>
                      <a:r>
                        <a:rPr dirty="0" err="1"/>
                        <a:t>Diretoria</a:t>
                      </a:r>
                      <a:r>
                        <a:rPr dirty="0"/>
                        <a:t> se </a:t>
                      </a:r>
                      <a:r>
                        <a:rPr dirty="0" err="1"/>
                        <a:t>comprometeu</a:t>
                      </a:r>
                      <a:r>
                        <a:rPr dirty="0"/>
                        <a:t> a </a:t>
                      </a:r>
                      <a:r>
                        <a:rPr dirty="0" err="1"/>
                        <a:t>garantir</a:t>
                      </a:r>
                      <a:r>
                        <a:rPr dirty="0"/>
                        <a:t> que o </a:t>
                      </a:r>
                      <a:r>
                        <a:rPr dirty="0" err="1"/>
                        <a:t>financiamento</a:t>
                      </a:r>
                      <a:r>
                        <a:rPr dirty="0"/>
                        <a:t> </a:t>
                      </a:r>
                      <a:r>
                        <a:rPr dirty="0" err="1"/>
                        <a:t>necessário</a:t>
                      </a:r>
                      <a:r>
                        <a:rPr dirty="0"/>
                        <a:t> </a:t>
                      </a:r>
                      <a:r>
                        <a:rPr dirty="0" err="1"/>
                        <a:t>esteja</a:t>
                      </a:r>
                      <a:r>
                        <a:rPr dirty="0"/>
                        <a:t> </a:t>
                      </a:r>
                      <a:r>
                        <a:rPr dirty="0" err="1"/>
                        <a:t>disponível</a:t>
                      </a:r>
                      <a:r>
                        <a:rPr dirty="0"/>
                        <a:t> para </a:t>
                      </a:r>
                      <a:r>
                        <a:rPr dirty="0" err="1"/>
                        <a:t>projetos</a:t>
                      </a:r>
                      <a:r>
                        <a:rPr dirty="0"/>
                        <a:t> de </a:t>
                      </a:r>
                      <a:r>
                        <a:rPr dirty="0" err="1"/>
                        <a:t>nuvem</a:t>
                      </a:r>
                      <a:r>
                        <a:rPr dirty="0"/>
                        <a:t> e </a:t>
                      </a:r>
                      <a:r>
                        <a:rPr dirty="0" err="1"/>
                        <a:t>também</a:t>
                      </a:r>
                      <a:r>
                        <a:rPr dirty="0"/>
                        <a:t> </a:t>
                      </a:r>
                      <a:r>
                        <a:rPr dirty="0" err="1"/>
                        <a:t>pretende</a:t>
                      </a:r>
                      <a:r>
                        <a:rPr dirty="0"/>
                        <a:t> </a:t>
                      </a:r>
                      <a:r>
                        <a:rPr dirty="0" err="1"/>
                        <a:t>aumentá</a:t>
                      </a:r>
                      <a:r>
                        <a:rPr dirty="0"/>
                        <a:t>-lo com </a:t>
                      </a:r>
                      <a:r>
                        <a:rPr dirty="0" err="1"/>
                        <a:t>mecanismos</a:t>
                      </a:r>
                      <a:r>
                        <a:rPr dirty="0"/>
                        <a:t> de </a:t>
                      </a:r>
                      <a:r>
                        <a:rPr dirty="0" err="1"/>
                        <a:t>financiamento</a:t>
                      </a:r>
                      <a:r>
                        <a:rPr dirty="0"/>
                        <a:t> de </a:t>
                      </a:r>
                      <a:r>
                        <a:rPr dirty="0" err="1"/>
                        <a:t>fornecedores</a:t>
                      </a:r>
                      <a:r>
                        <a:rPr dirty="0"/>
                        <a:t>.</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75232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7314" y="253775"/>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Business Case - </a:t>
            </a:r>
            <a:r>
              <a:rPr lang="en-US" sz="3800" b="1" dirty="0"/>
              <a:t>Specific Migration Workloads Committed</a:t>
            </a:r>
            <a:endParaRPr lang="en-US" sz="3800" b="1" dirty="0">
              <a:cs typeface="Calibri" pitchFamily="34" charset="0"/>
            </a:endParaRPr>
          </a:p>
        </p:txBody>
      </p:sp>
      <p:graphicFrame>
        <p:nvGraphicFramePr>
          <p:cNvPr id="53" name="Table 52"/>
          <p:cNvGraphicFramePr>
            <a:graphicFrameLocks noGrp="1"/>
          </p:cNvGraphicFramePr>
          <p:nvPr>
            <p:extLst>
              <p:ext uri="{D42A27DB-BD31-4B8C-83A1-F6EECF244321}">
                <p14:modId xmlns:p14="http://schemas.microsoft.com/office/powerpoint/2010/main" val="1230121894"/>
              </p:ext>
            </p:extLst>
          </p:nvPr>
        </p:nvGraphicFramePr>
        <p:xfrm>
          <a:off x="580860" y="1330485"/>
          <a:ext cx="13578840" cy="10363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rPr dirty="0"/>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Q24</a:t>
                      </a:r>
                    </a:p>
                  </a:txBody>
                  <a:tcPr>
                    <a:noFill/>
                  </a:tcPr>
                </a:tc>
                <a:tc>
                  <a:txBody>
                    <a:bodyPr/>
                    <a:lstStyle/>
                    <a:p>
                      <a:pPr>
                        <a:defRPr sz="1400">
                          <a:solidFill>
                            <a:schemeClr val="tx1"/>
                          </a:solidFill>
                        </a:defRPr>
                      </a:pPr>
                      <a:r>
                        <a:rPr dirty="0"/>
                        <a:t>Have you defined and committed specific workloads for the initiative? Is the scope documented and communicated to all stakeholders? Are there defined first-movers or pilot applications? Do the initial workloads help accelerate attainment of your sustainability objectives?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rPr lang="pt-BR" dirty="0"/>
                        <a:t>O escopo dos </a:t>
                      </a:r>
                      <a:r>
                        <a:rPr lang="pt-BR" dirty="0" err="1"/>
                        <a:t>workloads</a:t>
                      </a:r>
                      <a:r>
                        <a:rPr lang="pt-BR" dirty="0"/>
                        <a:t> está documentado e foi comunicado. A migração alcançará os objetivos de redução do data center.</a:t>
                      </a:r>
                      <a:endParaRPr dirty="0"/>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02546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418798" y="241487"/>
            <a:ext cx="14014832"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3200" b="1" dirty="0"/>
              <a:t>Determine Delivery Model &amp; Approach</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609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Q51</a:t>
                      </a:r>
                    </a:p>
                  </a:txBody>
                  <a:tcPr>
                    <a:noFill/>
                  </a:tcPr>
                </a:tc>
                <a:tc>
                  <a:txBody>
                    <a:bodyPr/>
                    <a:lstStyle/>
                    <a:p>
                      <a:pPr>
                        <a:defRPr sz="1400">
                          <a:solidFill>
                            <a:schemeClr val="tx1"/>
                          </a:solidFill>
                        </a:defRPr>
                      </a:pPr>
                      <a:r>
                        <a:t>Have you determined the migration or modernization delivery partner and approach?</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12613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8" y="154934"/>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4000" b="1" dirty="0"/>
              <a:t>Project Management Capability</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31699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Q50</a:t>
                      </a:r>
                    </a:p>
                  </a:txBody>
                  <a:tcPr>
                    <a:noFill/>
                  </a:tcPr>
                </a:tc>
                <a:tc>
                  <a:txBody>
                    <a:bodyPr/>
                    <a:lstStyle/>
                    <a:p>
                      <a:pPr>
                        <a:defRPr sz="1400">
                          <a:solidFill>
                            <a:schemeClr val="tx1"/>
                          </a:solidFill>
                        </a:defRPr>
                      </a:pPr>
                      <a:r>
                        <a:t>Do you have mature and disciplined project and program management capabilities? What type of project management methodologies do you use (for example, agile, scrum, waterfall)?</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possui um escritório de gerenciamento de projetos (PMO) bem estabelecido com processos e procedimentos estabelecidos. A equipe pratica metodologias ágeis em todos os projetos desde sua criação e a maioria é certificado de Agile Practitioner. Projetos que exigem qualquer desenvolvimento utilizam o escritório do PMO para todos os projetos de entrega e cada equipe de entrega tem um standup diário e um scrum master atribuído. O escritório do PMO utiliza ferramentas centralizadas para acompanhar o progresso em todos os projetos.</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1886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187CAC1-FF7E-F542-9A3D-76DE18648FE4}"/>
              </a:ext>
            </a:extLst>
          </p:cNvPr>
          <p:cNvSpPr txBox="1"/>
          <p:nvPr/>
        </p:nvSpPr>
        <p:spPr>
          <a:xfrm>
            <a:off x="395649" y="200533"/>
            <a:ext cx="13968745"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Project Plan - </a:t>
            </a:r>
            <a:r>
              <a:rPr lang="en-US" sz="4000" b="1" dirty="0"/>
              <a:t>Migration Plan</a:t>
            </a:r>
            <a:endParaRPr lang="en-US" sz="3800" b="1" dirty="0">
              <a:cs typeface="Calibri" pitchFamily="34" charset="0"/>
            </a:endParaRPr>
          </a:p>
        </p:txBody>
      </p:sp>
      <p:graphicFrame>
        <p:nvGraphicFramePr>
          <p:cNvPr id="69" name="Table 68"/>
          <p:cNvGraphicFramePr>
            <a:graphicFrameLocks noGrp="1"/>
          </p:cNvGraphicFramePr>
          <p:nvPr/>
        </p:nvGraphicFramePr>
        <p:xfrm>
          <a:off x="580860" y="1330485"/>
          <a:ext cx="13578840" cy="8229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Q52</a:t>
                      </a:r>
                    </a:p>
                  </a:txBody>
                  <a:tcPr>
                    <a:noFill/>
                  </a:tcPr>
                </a:tc>
                <a:tc>
                  <a:txBody>
                    <a:bodyPr/>
                    <a:lstStyle/>
                    <a:p>
                      <a:pPr>
                        <a:defRPr sz="1400">
                          <a:solidFill>
                            <a:schemeClr val="tx1"/>
                          </a:solidFill>
                        </a:defRPr>
                      </a:pPr>
                      <a:r>
                        <a:t>Do you have a detailed cloud migration or modernization plan? Has it been communicated to the impacted workload owners?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7389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Single Threaded Leader</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363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Q42</a:t>
                      </a:r>
                    </a:p>
                  </a:txBody>
                  <a:tcPr>
                    <a:noFill/>
                  </a:tcPr>
                </a:tc>
                <a:tc>
                  <a:txBody>
                    <a:bodyPr/>
                    <a:lstStyle/>
                    <a:p>
                      <a:pPr>
                        <a:defRPr sz="1400">
                          <a:solidFill>
                            <a:schemeClr val="tx1"/>
                          </a:solidFill>
                        </a:defRPr>
                      </a:pPr>
                      <a:r>
                        <a:t>Have you assigned a single-threaded senior leader (direct report to CIO or SVP) to oversee the cloud initiative or program? Have you engaged continuous improvement experts to assist with the change?</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Atualmente o programa pertence ao Cloud CCOE que possui seu próprio CTO responsável pela mudança e o patrocinador executivo.</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02516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Experience Baseline</a:t>
            </a:r>
            <a:endParaRPr lang="en-US" sz="3800" b="1" dirty="0">
              <a:latin typeface="Calibri" pitchFamily="34" charset="0"/>
              <a:cs typeface="Calibri" pitchFamily="34" charset="0"/>
            </a:endParaRPr>
          </a:p>
        </p:txBody>
      </p:sp>
      <p:graphicFrame>
        <p:nvGraphicFramePr>
          <p:cNvPr id="53" name="Table 52"/>
          <p:cNvGraphicFramePr>
            <a:graphicFrameLocks noGrp="1"/>
          </p:cNvGraphicFramePr>
          <p:nvPr/>
        </p:nvGraphicFramePr>
        <p:xfrm>
          <a:off x="580860" y="1330485"/>
          <a:ext cx="13578840" cy="1371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Q38</a:t>
                      </a:r>
                    </a:p>
                  </a:txBody>
                  <a:tcPr>
                    <a:noFill/>
                  </a:tcPr>
                </a:tc>
                <a:tc>
                  <a:txBody>
                    <a:bodyPr/>
                    <a:lstStyle/>
                    <a:p>
                      <a:pPr>
                        <a:defRPr sz="1400">
                          <a:solidFill>
                            <a:schemeClr val="tx1"/>
                          </a:solidFill>
                        </a:defRPr>
                      </a:pPr>
                      <a:r>
                        <a:t>Have you invested in any cloud-native architectures or DevOps practices? Are those responsible for running the services involved in building the service?</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Q44</a:t>
                      </a:r>
                    </a:p>
                  </a:txBody>
                  <a:tcPr>
                    <a:noFill/>
                  </a:tcPr>
                </a:tc>
                <a:tc>
                  <a:txBody>
                    <a:bodyPr/>
                    <a:lstStyle/>
                    <a:p>
                      <a:pPr>
                        <a:defRPr sz="1400">
                          <a:solidFill>
                            <a:schemeClr val="tx1"/>
                          </a:solidFill>
                        </a:defRPr>
                      </a:pPr>
                      <a:r>
                        <a:t>Have you identified the cloud skills and competencies to enable resources in your organization?  Has a training plan been established and rolled out?</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98788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Skills &amp; COE - </a:t>
            </a:r>
            <a:r>
              <a:rPr lang="en-US" sz="4000" b="1" dirty="0"/>
              <a:t>Design or Evolve COE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5849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Q40</a:t>
                      </a:r>
                    </a:p>
                  </a:txBody>
                  <a:tcPr>
                    <a:noFill/>
                  </a:tcPr>
                </a:tc>
                <a:tc>
                  <a:txBody>
                    <a:bodyPr/>
                    <a:lstStyle/>
                    <a:p>
                      <a:pPr>
                        <a:defRPr sz="1400">
                          <a:solidFill>
                            <a:schemeClr val="tx1"/>
                          </a:solidFill>
                        </a:defRPr>
                      </a:pPr>
                      <a:r>
                        <a:t>Has a dedicated cloud team been formed with formalized role definitions and strong support and governance from the CIO? Is your cloud team inclusive of the various business and IT views of the company (such as regional representation, line-of-business representation, and so on)?</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Q41</a:t>
                      </a:r>
                    </a:p>
                  </a:txBody>
                  <a:tcPr>
                    <a:noFill/>
                  </a:tcPr>
                </a:tc>
                <a:tc>
                  <a:txBody>
                    <a:bodyPr/>
                    <a:lstStyle/>
                    <a:p>
                      <a:pPr>
                        <a:defRPr sz="1400">
                          <a:solidFill>
                            <a:schemeClr val="tx1"/>
                          </a:solidFill>
                        </a:defRPr>
                      </a:pPr>
                      <a:r>
                        <a:t>Have the roles and responsibilities of operations or other non-CoE teams been clarified or redefined in the cloud context?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6472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Landing Zone - </a:t>
            </a:r>
            <a:r>
              <a:rPr lang="en-US" sz="4000" b="1" dirty="0"/>
              <a:t>Account Design &amp; Configuration</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31699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Q39</a:t>
                      </a:r>
                    </a:p>
                  </a:txBody>
                  <a:tcPr>
                    <a:noFill/>
                  </a:tcPr>
                </a:tc>
                <a:tc>
                  <a:txBody>
                    <a:bodyPr/>
                    <a:lstStyle/>
                    <a:p>
                      <a:pPr>
                        <a:defRPr sz="1400">
                          <a:solidFill>
                            <a:schemeClr val="tx1"/>
                          </a:solidFill>
                        </a:defRPr>
                      </a:pPr>
                      <a:r>
                        <a:t>How closely do your current AWS accounts and foundational architecture follow AWS best practices around security, account management/governance, and operations, and align with workloads in scope of this initiative and future growth? Do you use standardized templates for infrastructure services, and manage infrastructure as code with full lifecycle management?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crieou uma Landing Zone rudimentar na AWS e automatizou a solicitação e o provisionamento de contas da AWS para equipes, as soluções usam o AWS Organizations e as políticas de controle de segurança (SCP) para gerenciar algumas configurações básicas nas contas da equipe. O ambiente Landing Zone é integrado ao AD local por meio de uma instância hospedada na nuvem. A ACME requer alguma assistência para refinar o processo e recomendações sobre outras práticas recomendadas, pois não têm certeza de que protegeram totalmente o ambiente.</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7957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508337" y="274454"/>
            <a:ext cx="13954129" cy="584775"/>
          </a:xfrm>
          <a:prstGeom prst="rect">
            <a:avLst/>
          </a:prstGeom>
          <a:noFill/>
        </p:spPr>
        <p:txBody>
          <a:bodyPr wrap="square" rtlCol="0">
            <a:spAutoFit/>
          </a:bodyPr>
          <a:lstStyle/>
          <a:p>
            <a:r>
              <a:rPr lang="en-US" sz="3200" b="1" dirty="0">
                <a:ea typeface="Amazon Ember" panose="020B0603020204020204" pitchFamily="34" charset="0"/>
                <a:cs typeface="Amazon Ember" panose="020B0603020204020204" pitchFamily="34" charset="0"/>
              </a:rPr>
              <a:t>Application Portfolio Discovery &amp; Planning - </a:t>
            </a:r>
            <a:r>
              <a:rPr lang="en-US" sz="3200" b="1" dirty="0"/>
              <a:t>Application Discovery Data</a:t>
            </a:r>
            <a:endParaRPr lang="en-US" sz="3200" b="1" dirty="0">
              <a:cs typeface="Calibri" pitchFamily="34" charset="0"/>
            </a:endParaRPr>
          </a:p>
        </p:txBody>
      </p:sp>
      <p:graphicFrame>
        <p:nvGraphicFramePr>
          <p:cNvPr id="53" name="Table 52"/>
          <p:cNvGraphicFramePr>
            <a:graphicFrameLocks noGrp="1"/>
          </p:cNvGraphicFramePr>
          <p:nvPr>
            <p:extLst>
              <p:ext uri="{D42A27DB-BD31-4B8C-83A1-F6EECF244321}">
                <p14:modId xmlns:p14="http://schemas.microsoft.com/office/powerpoint/2010/main" val="3863041021"/>
              </p:ext>
            </p:extLst>
          </p:nvPr>
        </p:nvGraphicFramePr>
        <p:xfrm>
          <a:off x="543223" y="859229"/>
          <a:ext cx="13578840" cy="716715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431074">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431074">
                <a:tc>
                  <a:txBody>
                    <a:bodyPr/>
                    <a:lstStyle/>
                    <a:p>
                      <a:pPr>
                        <a:defRPr sz="1400">
                          <a:solidFill>
                            <a:schemeClr val="tx1"/>
                          </a:solidFill>
                        </a:defRPr>
                      </a:pPr>
                      <a:r>
                        <a:t>Q35</a:t>
                      </a:r>
                    </a:p>
                  </a:txBody>
                  <a:tcPr>
                    <a:noFill/>
                  </a:tcPr>
                </a:tc>
                <a:tc>
                  <a:txBody>
                    <a:bodyPr/>
                    <a:lstStyle/>
                    <a:p>
                      <a:pPr>
                        <a:defRPr sz="1400">
                          <a:solidFill>
                            <a:schemeClr val="tx1"/>
                          </a:solidFill>
                        </a:defRPr>
                      </a:pPr>
                      <a:r>
                        <a:t>Do you have standard architectures? Are they consistently applied to applications and services in your existing environments and AWS? Is there a defined role and individual responsible for enforcing these?</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ACME estabeleceu um conselho de arquitetura de soluções centrais há um ano e, desde então, padronizou a documentação em um repositório central para todos os aplicativos implantados no ano passado. </a:t>
                      </a:r>
                    </a:p>
                  </a:txBody>
                  <a:tcPr>
                    <a:noFill/>
                  </a:tcPr>
                </a:tc>
                <a:extLst>
                  <a:ext uri="{0D108BD9-81ED-4DB2-BD59-A6C34878D82A}">
                    <a16:rowId xmlns:a16="http://schemas.microsoft.com/office/drawing/2014/main" val="10001"/>
                  </a:ext>
                </a:extLst>
              </a:tr>
              <a:tr h="431074">
                <a:tc>
                  <a:txBody>
                    <a:bodyPr/>
                    <a:lstStyle/>
                    <a:p>
                      <a:pPr>
                        <a:defRPr sz="1400">
                          <a:solidFill>
                            <a:schemeClr val="tx1"/>
                          </a:solidFill>
                        </a:defRPr>
                      </a:pPr>
                      <a:r>
                        <a:t>Q36</a:t>
                      </a:r>
                    </a:p>
                  </a:txBody>
                  <a:tcPr>
                    <a:noFill/>
                  </a:tcPr>
                </a:tc>
                <a:tc>
                  <a:txBody>
                    <a:bodyPr/>
                    <a:lstStyle/>
                    <a:p>
                      <a:pPr>
                        <a:defRPr sz="1400">
                          <a:solidFill>
                            <a:schemeClr val="tx1"/>
                          </a:solidFill>
                        </a:defRPr>
                      </a:pPr>
                      <a:r>
                        <a:t>Do you have documented data flow and integration points for applications in scope?  Does this documentation reflect performance, utilization, and dependencies in addition to data flow?</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Cada equipe tem graus variados de arquiteturas documentadas e objetivos de tempo de recuperação (RTO) e objetivos de ponto de recuperação (RPOs) definidos, e as equipes foram encarregadas de atualizar sua documentação de aplicativos no repositório centralizado.</a:t>
                      </a:r>
                    </a:p>
                  </a:txBody>
                  <a:tcPr>
                    <a:noFill/>
                  </a:tcPr>
                </a:tc>
                <a:extLst>
                  <a:ext uri="{0D108BD9-81ED-4DB2-BD59-A6C34878D82A}">
                    <a16:rowId xmlns:a16="http://schemas.microsoft.com/office/drawing/2014/main" val="10002"/>
                  </a:ext>
                </a:extLst>
              </a:tr>
              <a:tr h="431074">
                <a:tc>
                  <a:txBody>
                    <a:bodyPr/>
                    <a:lstStyle/>
                    <a:p>
                      <a:pPr>
                        <a:defRPr sz="1400">
                          <a:solidFill>
                            <a:schemeClr val="tx1"/>
                          </a:solidFill>
                        </a:defRPr>
                      </a:pPr>
                      <a:r>
                        <a:t>Q45</a:t>
                      </a:r>
                    </a:p>
                  </a:txBody>
                  <a:tcPr>
                    <a:noFill/>
                  </a:tcPr>
                </a:tc>
                <a:tc>
                  <a:txBody>
                    <a:bodyPr/>
                    <a:lstStyle/>
                    <a:p>
                      <a:pPr>
                        <a:defRPr sz="1400">
                          <a:solidFill>
                            <a:schemeClr val="tx1"/>
                          </a:solidFill>
                        </a:defRPr>
                      </a:pPr>
                      <a:r>
                        <a:t>Do you have an up-to-date and reliable application inventory with accurate metadata on the applications? Where is this information stored and how is it maintained?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Devido ao atual modelo descentralizado de operações de TI da ACME, cada equipe tem graus variados de arquiteturas documentadas e objetivos de tempo de recuperação (RTO) e objetivos de ponto de recuperação (RPOs) definidos, e as equipes foram encarregadas de atualizar sua documentação de aplicativos no repositório centralizado.</a:t>
                      </a:r>
                    </a:p>
                  </a:txBody>
                  <a:tcPr>
                    <a:noFill/>
                  </a:tcPr>
                </a:tc>
                <a:extLst>
                  <a:ext uri="{0D108BD9-81ED-4DB2-BD59-A6C34878D82A}">
                    <a16:rowId xmlns:a16="http://schemas.microsoft.com/office/drawing/2014/main" val="10003"/>
                  </a:ext>
                </a:extLst>
              </a:tr>
              <a:tr h="431074">
                <a:tc>
                  <a:txBody>
                    <a:bodyPr/>
                    <a:lstStyle/>
                    <a:p>
                      <a:pPr>
                        <a:defRPr sz="1400">
                          <a:solidFill>
                            <a:schemeClr val="tx1"/>
                          </a:solidFill>
                        </a:defRPr>
                      </a:pPr>
                      <a:r>
                        <a:t>Q46</a:t>
                      </a:r>
                    </a:p>
                  </a:txBody>
                  <a:tcPr>
                    <a:noFill/>
                  </a:tcPr>
                </a:tc>
                <a:tc>
                  <a:txBody>
                    <a:bodyPr/>
                    <a:lstStyle/>
                    <a:p>
                      <a:pPr>
                        <a:defRPr sz="1400">
                          <a:solidFill>
                            <a:schemeClr val="tx1"/>
                          </a:solidFill>
                        </a:defRPr>
                      </a:pPr>
                      <a:r>
                        <a:t>In order to produce accurate estimates of migration costs, it is important to have good baseline data: Do you have a complete and accurate accounting and configuration data set? Do you have the ability to report and track on all resources deployed in the cloud?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4"/>
                  </a:ext>
                </a:extLst>
              </a:tr>
              <a:tr h="431074">
                <a:tc>
                  <a:txBody>
                    <a:bodyPr/>
                    <a:lstStyle/>
                    <a:p>
                      <a:pPr>
                        <a:defRPr sz="1400">
                          <a:solidFill>
                            <a:schemeClr val="tx1"/>
                          </a:solidFill>
                        </a:defRPr>
                      </a:pPr>
                      <a:r>
                        <a:t>Q47</a:t>
                      </a:r>
                    </a:p>
                  </a:txBody>
                  <a:tcPr>
                    <a:noFill/>
                  </a:tcPr>
                </a:tc>
                <a:tc>
                  <a:txBody>
                    <a:bodyPr/>
                    <a:lstStyle/>
                    <a:p>
                      <a:pPr>
                        <a:defRPr sz="1400">
                          <a:solidFill>
                            <a:schemeClr val="tx1"/>
                          </a:solidFill>
                        </a:defRPr>
                      </a:pPr>
                      <a:r>
                        <a:t>Do you have a DB migration and modernization strategy that accounts for your existing vendor relationships and licensing agreements? Is your IT spend for DB activities well understood and in line with expectations?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5"/>
                  </a:ext>
                </a:extLst>
              </a:tr>
              <a:tr h="431076">
                <a:tc>
                  <a:txBody>
                    <a:bodyPr/>
                    <a:lstStyle/>
                    <a:p>
                      <a:pPr>
                        <a:defRPr sz="1400">
                          <a:solidFill>
                            <a:schemeClr val="tx1"/>
                          </a:solidFill>
                        </a:defRPr>
                      </a:pPr>
                      <a:r>
                        <a:t>Q48</a:t>
                      </a:r>
                    </a:p>
                  </a:txBody>
                  <a:tcPr>
                    <a:noFill/>
                  </a:tcPr>
                </a:tc>
                <a:tc>
                  <a:txBody>
                    <a:bodyPr/>
                    <a:lstStyle/>
                    <a:p>
                      <a:pPr>
                        <a:defRPr sz="1400">
                          <a:solidFill>
                            <a:schemeClr val="tx1"/>
                          </a:solidFill>
                        </a:defRPr>
                      </a:pPr>
                      <a:r>
                        <a:t>Do you have an application migration and modernization strategy that accounts for the rearchitecting of monolithic, legacy, or self-managed applications? Is there a re-architecture strategy in place to leverage modern cloud native paradigms such as server-less to improve agility / lower costs? Are there any significant/foundational tech decisions/changes that are currently under consideration?</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dirty="0"/>
                    </a:p>
                  </a:txBody>
                  <a:tcP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253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p:nvPr>
        </p:nvSpPr>
        <p:spPr/>
        <p:txBody>
          <a:bodyPr/>
          <a:lstStyle/>
          <a:p>
            <a:r>
              <a:rPr lang="en-US" dirty="0"/>
              <a:t>MRA Readiness Scores</a:t>
            </a:r>
          </a:p>
        </p:txBody>
      </p:sp>
      <p:graphicFrame>
        <p:nvGraphicFramePr>
          <p:cNvPr id="11" name="Chart 10"/>
          <p:cNvGraphicFramePr>
            <a:graphicFrameLocks noGrp="1"/>
          </p:cNvGraphicFramePr>
          <p:nvPr/>
        </p:nvGraphicFramePr>
        <p:xfrm>
          <a:off x="548639" y="1227482"/>
          <a:ext cx="13514832" cy="5178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8708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508337" y="358828"/>
            <a:ext cx="13954129" cy="523220"/>
          </a:xfrm>
          <a:prstGeom prst="rect">
            <a:avLst/>
          </a:prstGeom>
          <a:noFill/>
        </p:spPr>
        <p:txBody>
          <a:bodyPr wrap="square" rtlCol="0">
            <a:spAutoFit/>
          </a:bodyPr>
          <a:lstStyle/>
          <a:p>
            <a:r>
              <a:rPr lang="en-US" sz="2800" b="1" dirty="0">
                <a:ea typeface="Amazon Ember" panose="020B0603020204020204" pitchFamily="34" charset="0"/>
                <a:cs typeface="Amazon Ember" panose="020B0603020204020204" pitchFamily="34" charset="0"/>
              </a:rPr>
              <a:t>Application Portfolio Discovery &amp; Planning </a:t>
            </a:r>
            <a:r>
              <a:rPr lang="en-US" sz="2400" b="1" dirty="0">
                <a:ea typeface="Amazon Ember" panose="020B0603020204020204" pitchFamily="34" charset="0"/>
                <a:cs typeface="Amazon Ember" panose="020B0603020204020204" pitchFamily="34" charset="0"/>
              </a:rPr>
              <a:t>- </a:t>
            </a:r>
            <a:r>
              <a:rPr lang="en-US" sz="2400" b="1" dirty="0"/>
              <a:t>Workload Owner Buy-In or Alignment</a:t>
            </a:r>
            <a:endParaRPr lang="en-US" sz="2400" b="1" dirty="0">
              <a:cs typeface="Calibri" pitchFamily="34" charset="0"/>
            </a:endParaRPr>
          </a:p>
        </p:txBody>
      </p:sp>
      <p:graphicFrame>
        <p:nvGraphicFramePr>
          <p:cNvPr id="53" name="Table 52"/>
          <p:cNvGraphicFramePr>
            <a:graphicFrameLocks noGrp="1"/>
          </p:cNvGraphicFramePr>
          <p:nvPr/>
        </p:nvGraphicFramePr>
        <p:xfrm>
          <a:off x="580860" y="1330485"/>
          <a:ext cx="13578840" cy="662559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77190">
                <a:tc>
                  <a:txBody>
                    <a:bodyPr/>
                    <a:lstStyle/>
                    <a:p>
                      <a:pPr>
                        <a:defRPr sz="1400">
                          <a:solidFill>
                            <a:schemeClr val="tx1"/>
                          </a:solidFill>
                        </a:defRPr>
                      </a:pPr>
                      <a:r>
                        <a:t>Q22</a:t>
                      </a:r>
                    </a:p>
                  </a:txBody>
                  <a:tcPr>
                    <a:noFill/>
                  </a:tcPr>
                </a:tc>
                <a:tc>
                  <a:txBody>
                    <a:bodyPr/>
                    <a:lstStyle/>
                    <a:p>
                      <a:pPr>
                        <a:defRPr sz="1400">
                          <a:solidFill>
                            <a:schemeClr val="tx1"/>
                          </a:solidFill>
                        </a:defRPr>
                      </a:pPr>
                      <a:r>
                        <a:t>Is your IT organization run as a federation of groups or as a centralized organization? The more distributed it is, the more difficult migration coordination will be, assuming the scope spans these distributed groups.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possui uma equipe de TI centralizada responsável pela governança de toda a organização. Porém, cada unidade de negócios tem seu próprio CIO e CTO responsável pela estratégia, iniciativas de nuvem e direção para a unidade específica. Ou seja, a ACME vem trabalhando na centralização de algumas funções para utilizar de forma eficiente os recursos evitando tempo ocioso e implementando alguma padronização em termos de processos de DevOps, Arquitetura, Documentação e Segurança. No entanto, eles planejam permitir que as unidades de negócios continuem tomando decisões sobre como desejam operar o ambiente e só precisariam consumir as funções centralizadas estabelecidas para trabalho de projeto, revisão de arquitetura e segurança. </a:t>
                      </a:r>
                    </a:p>
                  </a:txBody>
                  <a:tcPr>
                    <a:noFill/>
                  </a:tcPr>
                </a:tc>
                <a:extLst>
                  <a:ext uri="{0D108BD9-81ED-4DB2-BD59-A6C34878D82A}">
                    <a16:rowId xmlns:a16="http://schemas.microsoft.com/office/drawing/2014/main" val="10001"/>
                  </a:ext>
                </a:extLst>
              </a:tr>
              <a:tr h="377190">
                <a:tc>
                  <a:txBody>
                    <a:bodyPr/>
                    <a:lstStyle/>
                    <a:p>
                      <a:pPr>
                        <a:defRPr sz="1400">
                          <a:solidFill>
                            <a:schemeClr val="tx1"/>
                          </a:solidFill>
                        </a:defRPr>
                      </a:pPr>
                      <a:r>
                        <a:t>Q34</a:t>
                      </a:r>
                    </a:p>
                  </a:txBody>
                  <a:tcPr>
                    <a:noFill/>
                  </a:tcPr>
                </a:tc>
                <a:tc>
                  <a:txBody>
                    <a:bodyPr/>
                    <a:lstStyle/>
                    <a:p>
                      <a:pPr>
                        <a:defRPr sz="1400">
                          <a:solidFill>
                            <a:schemeClr val="tx1"/>
                          </a:solidFill>
                        </a:defRPr>
                      </a:pPr>
                      <a:r>
                        <a:t>Have you identified the owners of workloads targeted for cloud migration or modernization, and are there clear lines of accountability and responsibility for those owners? Have those owners been bought in to the migration program?</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377190">
                <a:tc>
                  <a:txBody>
                    <a:bodyPr/>
                    <a:lstStyle/>
                    <a:p>
                      <a:pPr>
                        <a:defRPr sz="1400">
                          <a:solidFill>
                            <a:schemeClr val="tx1"/>
                          </a:solidFill>
                        </a:defRPr>
                      </a:pPr>
                      <a:r>
                        <a:t>Q43</a:t>
                      </a:r>
                    </a:p>
                  </a:txBody>
                  <a:tcPr>
                    <a:noFill/>
                  </a:tcPr>
                </a:tc>
                <a:tc>
                  <a:txBody>
                    <a:bodyPr/>
                    <a:lstStyle/>
                    <a:p>
                      <a:pPr>
                        <a:defRPr sz="1400">
                          <a:solidFill>
                            <a:schemeClr val="tx1"/>
                          </a:solidFill>
                        </a:defRPr>
                      </a:pPr>
                      <a:r>
                        <a:t>Have you communicated the migration/modernization goals and the corresponding benefits, priorities, and timeline to the entire organization? Have you defined performance goals for leaders who are involved in the cloud transformation? Have you cascaded these performance goals to the managers of your organization?</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Embora tenham começado a comunicar seus planos de nuvem, a alta administração deixou isso para as equipes individuais e a mensagem tem sido inconsistente. Portanto, algumas equipes hesitam e não têm certeza do impacto da nuvem em seus aplicativos e no futuro dentro da ACME</a:t>
                      </a: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68445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Migration Process &amp; Experience - </a:t>
            </a:r>
            <a:r>
              <a:rPr lang="en-US" sz="4000" b="1" dirty="0"/>
              <a:t>Migration Experience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8229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Q37</a:t>
                      </a:r>
                    </a:p>
                  </a:txBody>
                  <a:tcPr>
                    <a:noFill/>
                  </a:tcPr>
                </a:tc>
                <a:tc>
                  <a:txBody>
                    <a:bodyPr/>
                    <a:lstStyle/>
                    <a:p>
                      <a:pPr>
                        <a:defRPr sz="1400">
                          <a:solidFill>
                            <a:schemeClr val="tx1"/>
                          </a:solidFill>
                        </a:defRPr>
                      </a:pPr>
                      <a:r>
                        <a:t>Do you have experience migrating or modernizing workloads in the  cloud? Have you leveraged automated migration tools such as CloudEndure?</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 equipe técnica não tem experiência anterior em migração de aplicativos.</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90184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Current Operations Model</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0363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Q49</a:t>
                      </a:r>
                    </a:p>
                  </a:txBody>
                  <a:tcPr>
                    <a:noFill/>
                  </a:tcPr>
                </a:tc>
                <a:tc>
                  <a:txBody>
                    <a:bodyPr/>
                    <a:lstStyle/>
                    <a:p>
                      <a:pPr>
                        <a:defRPr sz="1400">
                          <a:solidFill>
                            <a:schemeClr val="tx1"/>
                          </a:solidFill>
                        </a:defRPr>
                      </a:pPr>
                      <a:r>
                        <a:t>Do your infrastructure, applications and services have well-defined SLAs and OLAs? Have you examined support options and selected an AWS or third-party support option that considers your tolerance for downtime and vendor responsiveness?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8227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7453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Managed Service Provider Identified</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8897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Q23</a:t>
                      </a:r>
                    </a:p>
                  </a:txBody>
                  <a:tcPr>
                    <a:noFill/>
                  </a:tcPr>
                </a:tc>
                <a:tc>
                  <a:txBody>
                    <a:bodyPr/>
                    <a:lstStyle/>
                    <a:p>
                      <a:pPr>
                        <a:defRPr sz="1400">
                          <a:solidFill>
                            <a:schemeClr val="tx1"/>
                          </a:solidFill>
                        </a:defRPr>
                      </a:pPr>
                      <a:r>
                        <a:t>Do you have one or more managed service providers who handle the workloads in scope for migration or modernization? What is their current role -- application operator and infrastructure operations? Is it clear what their roles will be post migration?  Is there a desire to alter the insourcing/outsourcing philosophy?</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BU de Seguros decidiu usar um modelo de terceirização. Eles terceirizaram todas as funções relacionadas a TI para um integrador de sistemas global. A seleção do Global Systems Integrator é decidida pela equipe central para garantir o melhor preço e consistência em toda a organização.</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38779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08437"/>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AMI/Patching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4630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Q63</a:t>
                      </a:r>
                    </a:p>
                  </a:txBody>
                  <a:tcPr>
                    <a:noFill/>
                  </a:tcPr>
                </a:tc>
                <a:tc>
                  <a:txBody>
                    <a:bodyPr/>
                    <a:lstStyle/>
                    <a:p>
                      <a:pPr>
                        <a:defRPr sz="1400">
                          <a:solidFill>
                            <a:schemeClr val="tx1"/>
                          </a:solidFill>
                        </a:defRPr>
                      </a:pPr>
                      <a:r>
                        <a:t>Do you currently have automated patching capabilities? Do you have a patching approach tailored to managing instances in AWS?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rastreia patches e falhas por meio do ServiceNow e analisam o uso dos serviços da AWS para executar patches na nuvem e torná-los parte do script de provisionamento de contas.</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920770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3047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Backup</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609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Q59</a:t>
                      </a:r>
                    </a:p>
                  </a:txBody>
                  <a:tcPr>
                    <a:noFill/>
                  </a:tcPr>
                </a:tc>
                <a:tc>
                  <a:txBody>
                    <a:bodyPr/>
                    <a:lstStyle/>
                    <a:p>
                      <a:pPr>
                        <a:defRPr sz="1400">
                          <a:solidFill>
                            <a:schemeClr val="tx1"/>
                          </a:solidFill>
                        </a:defRPr>
                      </a:pPr>
                      <a:r>
                        <a:t>Have your backup processes been tailored to take advantage of AWS storage services (such as Amazon S3)?</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214658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50736"/>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Asset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371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Q65</a:t>
                      </a:r>
                    </a:p>
                  </a:txBody>
                  <a:tcPr>
                    <a:noFill/>
                  </a:tcPr>
                </a:tc>
                <a:tc>
                  <a:txBody>
                    <a:bodyPr/>
                    <a:lstStyle/>
                    <a:p>
                      <a:pPr>
                        <a:defRPr sz="1400">
                          <a:solidFill>
                            <a:schemeClr val="tx1"/>
                          </a:solidFill>
                        </a:defRPr>
                      </a:pPr>
                      <a:r>
                        <a:t>If you use an IT Service Management tool such as ServiceNow, do you have an integration strategy defined with AWS services?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Q66</a:t>
                      </a:r>
                    </a:p>
                  </a:txBody>
                  <a:tcPr>
                    <a:noFill/>
                  </a:tcPr>
                </a:tc>
                <a:tc>
                  <a:txBody>
                    <a:bodyPr/>
                    <a:lstStyle/>
                    <a:p>
                      <a:pPr>
                        <a:defRPr sz="1400">
                          <a:solidFill>
                            <a:schemeClr val="tx1"/>
                          </a:solidFill>
                        </a:defRPr>
                      </a:pPr>
                      <a:r>
                        <a:t>Do you have a tagging strategy (allocating the cost for each line of business) defined and enforced for AWS resources? Do you understand how it helps control and monitor AWS spend?</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3916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96903"/>
            <a:ext cx="14204383"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3200" b="1" dirty="0"/>
              <a:t>Config Management &amp; Change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4384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Q61</a:t>
                      </a:r>
                    </a:p>
                  </a:txBody>
                  <a:tcPr>
                    <a:noFill/>
                  </a:tcPr>
                </a:tc>
                <a:tc>
                  <a:txBody>
                    <a:bodyPr/>
                    <a:lstStyle/>
                    <a:p>
                      <a:pPr>
                        <a:defRPr sz="1400">
                          <a:solidFill>
                            <a:schemeClr val="tx1"/>
                          </a:solidFill>
                        </a:defRPr>
                      </a:pPr>
                      <a:r>
                        <a:t>Have your change and configuration management processes been adjusted for cloud infrastructure and applications (for example, usage of Amazon Machine Images (AMIs) and golden AMIs)?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Q62</a:t>
                      </a:r>
                    </a:p>
                  </a:txBody>
                  <a:tcPr>
                    <a:noFill/>
                  </a:tcPr>
                </a:tc>
                <a:tc>
                  <a:txBody>
                    <a:bodyPr/>
                    <a:lstStyle/>
                    <a:p>
                      <a:pPr>
                        <a:defRPr sz="1400">
                          <a:solidFill>
                            <a:schemeClr val="tx1"/>
                          </a:solidFill>
                        </a:defRPr>
                      </a:pPr>
                      <a:r>
                        <a:t>Do you have a code deployment policy tailored to AWS application stacks (for example, a CI/CD pipeline tailored to AWS)?</a:t>
                      </a:r>
                    </a:p>
                  </a:txBody>
                  <a:tcPr>
                    <a:noFill/>
                  </a:tcPr>
                </a:tc>
                <a:tc>
                  <a:txBody>
                    <a:bodyPr/>
                    <a:lstStyle/>
                    <a:p>
                      <a:pPr>
                        <a:defRPr sz="1400">
                          <a:solidFill>
                            <a:schemeClr val="tx1"/>
                          </a:solidFill>
                        </a:defRPr>
                      </a:pPr>
                      <a:r>
                        <a:t>5</a:t>
                      </a:r>
                    </a:p>
                  </a:txBody>
                  <a:tcPr>
                    <a:noFill/>
                  </a:tcPr>
                </a:tc>
                <a:tc>
                  <a:txBody>
                    <a:bodyPr/>
                    <a:lstStyle/>
                    <a:p>
                      <a:pPr>
                        <a:defRPr sz="1400">
                          <a:solidFill>
                            <a:schemeClr val="tx1"/>
                          </a:solidFill>
                        </a:defRPr>
                      </a:pPr>
                      <a:r>
                        <a:t>Desde o início da adoção da AWS, a ACME usa AWS CodePipeline, CodeBuild, CodeDeploy e Bitbucket para hospedar e gerenciar implantações de código. Cada equipe de desenvolvimento é responsável por seu próprio pipeline e deve utilizar a infraestrutura como código sempre que possível. </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79354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3047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BCP/DR</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1031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Q58</a:t>
                      </a:r>
                    </a:p>
                  </a:txBody>
                  <a:tcPr>
                    <a:noFill/>
                  </a:tcPr>
                </a:tc>
                <a:tc>
                  <a:txBody>
                    <a:bodyPr/>
                    <a:lstStyle/>
                    <a:p>
                      <a:pPr>
                        <a:defRPr sz="1400">
                          <a:solidFill>
                            <a:schemeClr val="tx1"/>
                          </a:solidFill>
                        </a:defRPr>
                      </a:pPr>
                      <a:r>
                        <a:t>Has your business continuity plan been adjusted or enhanced to account for cloud capabilities?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ACME começou a avaliar como garantir RPO e RTO na nuvem aproveitando os novos recursos de nuvem e planejam implementar infraestrutura avançada para DR na nuvem. Os fornecedores de suporte de terceiros e as BUs definiram e documentaram SLAs e OLAs e devem permanecer os mesmos no ambiente de nuvem.</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79178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63521"/>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Service Catalog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5298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Q54</a:t>
                      </a:r>
                    </a:p>
                  </a:txBody>
                  <a:tcPr>
                    <a:noFill/>
                  </a:tcPr>
                </a:tc>
                <a:tc>
                  <a:txBody>
                    <a:bodyPr/>
                    <a:lstStyle/>
                    <a:p>
                      <a:pPr>
                        <a:defRPr sz="1400">
                          <a:solidFill>
                            <a:schemeClr val="tx1"/>
                          </a:solidFill>
                        </a:defRPr>
                      </a:pPr>
                      <a:r>
                        <a:t>Do you leverage code to instantiate standard architectures? Do you have a service catalog that allows users to see and request service offerings? Is your infrastructure managed through coding or scripting frameworks? Are your configuration management systems updated as changes occur in the environment?</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tem usado o Terraform nos últimos anos para implantar infraestrutura no local e em seu ambiente da AWS. Eles criaram uma Landing Zone rudimentar na AWS e automatizaram a solicitação e o provisionamento de contas da AWS para equipes, as soluções usam o AWS Organizations e as políticas de controle de segurança (SCP) para gerenciar algumas configurações básicas nas contas da equipe. </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2971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20-5964-7F4A-9D02-DA43E6E1ED28}"/>
              </a:ext>
            </a:extLst>
          </p:cNvPr>
          <p:cNvSpPr>
            <a:spLocks noGrp="1"/>
          </p:cNvSpPr>
          <p:nvPr>
            <p:ph type="title"/>
          </p:nvPr>
        </p:nvSpPr>
        <p:spPr/>
        <p:txBody>
          <a:bodyPr/>
          <a:lstStyle/>
          <a:p>
            <a:r>
              <a:rPr lang="en-US" dirty="0"/>
              <a:t>MRA Readiness Scores</a:t>
            </a:r>
          </a:p>
        </p:txBody>
      </p:sp>
      <p:graphicFrame>
        <p:nvGraphicFramePr>
          <p:cNvPr id="13" name="Chart 12"/>
          <p:cNvGraphicFramePr>
            <a:graphicFrameLocks noGrp="1"/>
          </p:cNvGraphicFramePr>
          <p:nvPr/>
        </p:nvGraphicFramePr>
        <p:xfrm>
          <a:off x="548640" y="877824"/>
          <a:ext cx="5943600" cy="1755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noGrp="1"/>
          </p:cNvGraphicFramePr>
          <p:nvPr/>
        </p:nvGraphicFramePr>
        <p:xfrm>
          <a:off x="548638" y="2523744"/>
          <a:ext cx="5943600" cy="1499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noGrp="1"/>
          </p:cNvGraphicFramePr>
          <p:nvPr/>
        </p:nvGraphicFramePr>
        <p:xfrm>
          <a:off x="548640" y="3922776"/>
          <a:ext cx="5943600" cy="14996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noGrp="1"/>
          </p:cNvGraphicFramePr>
          <p:nvPr/>
        </p:nvGraphicFramePr>
        <p:xfrm>
          <a:off x="548638" y="5248656"/>
          <a:ext cx="5943600" cy="103327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a:graphicFrameLocks noGrp="1"/>
          </p:cNvGraphicFramePr>
          <p:nvPr/>
        </p:nvGraphicFramePr>
        <p:xfrm>
          <a:off x="548638" y="6181344"/>
          <a:ext cx="5943600" cy="12252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p:cNvGraphicFramePr>
            <a:graphicFrameLocks noGrp="1"/>
          </p:cNvGraphicFramePr>
          <p:nvPr/>
        </p:nvGraphicFramePr>
        <p:xfrm>
          <a:off x="8138160" y="91440"/>
          <a:ext cx="5943600" cy="117043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Chart 18"/>
          <p:cNvGraphicFramePr>
            <a:graphicFrameLocks noGrp="1"/>
          </p:cNvGraphicFramePr>
          <p:nvPr/>
        </p:nvGraphicFramePr>
        <p:xfrm>
          <a:off x="8138162" y="1171108"/>
          <a:ext cx="5943600" cy="36576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0" name="Chart 19"/>
          <p:cNvGraphicFramePr>
            <a:graphicFrameLocks noGrp="1"/>
          </p:cNvGraphicFramePr>
          <p:nvPr/>
        </p:nvGraphicFramePr>
        <p:xfrm>
          <a:off x="8138162" y="4828708"/>
          <a:ext cx="5943600" cy="256032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96481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54629"/>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Cost Management</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57175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7719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77190">
                <a:tc>
                  <a:txBody>
                    <a:bodyPr/>
                    <a:lstStyle/>
                    <a:p>
                      <a:pPr>
                        <a:defRPr sz="1400">
                          <a:solidFill>
                            <a:schemeClr val="tx1"/>
                          </a:solidFill>
                        </a:defRPr>
                      </a:pPr>
                      <a:r>
                        <a:t>Q29</a:t>
                      </a:r>
                    </a:p>
                  </a:txBody>
                  <a:tcPr>
                    <a:noFill/>
                  </a:tcPr>
                </a:tc>
                <a:tc>
                  <a:txBody>
                    <a:bodyPr/>
                    <a:lstStyle/>
                    <a:p>
                      <a:pPr>
                        <a:defRPr sz="1400">
                          <a:solidFill>
                            <a:schemeClr val="tx1"/>
                          </a:solidFill>
                        </a:defRPr>
                      </a:pPr>
                      <a:r>
                        <a:t>How will you allocate and manage cloud costs? Will it be through centralized billing, or bill back or show back to application teams? What is your current practice for on-premises systems?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 ACME implementará uma metodologia de reembolso e cada equipe será responsável por seu próprio orçamento para os recursos consumidos na nuvem</a:t>
                      </a:r>
                    </a:p>
                  </a:txBody>
                  <a:tcPr>
                    <a:noFill/>
                  </a:tcPr>
                </a:tc>
                <a:extLst>
                  <a:ext uri="{0D108BD9-81ED-4DB2-BD59-A6C34878D82A}">
                    <a16:rowId xmlns:a16="http://schemas.microsoft.com/office/drawing/2014/main" val="10001"/>
                  </a:ext>
                </a:extLst>
              </a:tr>
              <a:tr h="377190">
                <a:tc>
                  <a:txBody>
                    <a:bodyPr/>
                    <a:lstStyle/>
                    <a:p>
                      <a:pPr>
                        <a:defRPr sz="1400">
                          <a:solidFill>
                            <a:schemeClr val="tx1"/>
                          </a:solidFill>
                        </a:defRPr>
                      </a:pPr>
                      <a:r>
                        <a:t>Q30</a:t>
                      </a:r>
                    </a:p>
                  </a:txBody>
                  <a:tcPr>
                    <a:noFill/>
                  </a:tcPr>
                </a:tc>
                <a:tc>
                  <a:txBody>
                    <a:bodyPr/>
                    <a:lstStyle/>
                    <a:p>
                      <a:pPr>
                        <a:defRPr sz="1400">
                          <a:solidFill>
                            <a:schemeClr val="tx1"/>
                          </a:solidFill>
                        </a:defRPr>
                      </a:pPr>
                      <a:r>
                        <a:t>Are your cost reporting requirements defined and documented? Do AWS run costs need to be ingested into your accounting and cost reporting systems? Are requirements for financial governance (allocation, chargeback, showback)  documented?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377190">
                <a:tc>
                  <a:txBody>
                    <a:bodyPr/>
                    <a:lstStyle/>
                    <a:p>
                      <a:pPr>
                        <a:defRPr sz="1400">
                          <a:solidFill>
                            <a:schemeClr val="tx1"/>
                          </a:solidFill>
                        </a:defRPr>
                      </a:pPr>
                      <a:r>
                        <a:t>Q31</a:t>
                      </a:r>
                    </a:p>
                  </a:txBody>
                  <a:tcPr>
                    <a:noFill/>
                  </a:tcPr>
                </a:tc>
                <a:tc>
                  <a:txBody>
                    <a:bodyPr/>
                    <a:lstStyle/>
                    <a:p>
                      <a:pPr>
                        <a:defRPr sz="1400">
                          <a:solidFill>
                            <a:schemeClr val="tx1"/>
                          </a:solidFill>
                        </a:defRPr>
                      </a:pPr>
                      <a:r>
                        <a:t>How familiar are you with the controls that need to be in place with your local team to control and monitor your AWS spend? What is your local teams’ level of cloud finance and economics experience?</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14708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296903"/>
            <a:ext cx="13954129" cy="677108"/>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3200" b="1" dirty="0"/>
              <a:t>Cloud Ready Operational Processes &amp; Run Books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371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Q56</a:t>
                      </a:r>
                    </a:p>
                  </a:txBody>
                  <a:tcPr>
                    <a:noFill/>
                  </a:tcPr>
                </a:tc>
                <a:tc>
                  <a:txBody>
                    <a:bodyPr/>
                    <a:lstStyle/>
                    <a:p>
                      <a:pPr>
                        <a:defRPr sz="1400">
                          <a:solidFill>
                            <a:schemeClr val="tx1"/>
                          </a:solidFill>
                        </a:defRPr>
                      </a:pPr>
                      <a:r>
                        <a:t>Do you have well-documented operational processes and runbooks? Have your operational processes and runbooks been tailored to AWS?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Q57</a:t>
                      </a:r>
                    </a:p>
                  </a:txBody>
                  <a:tcPr>
                    <a:noFill/>
                  </a:tcPr>
                </a:tc>
                <a:tc>
                  <a:txBody>
                    <a:bodyPr/>
                    <a:lstStyle/>
                    <a:p>
                      <a:pPr>
                        <a:defRPr sz="1400">
                          <a:solidFill>
                            <a:schemeClr val="tx1"/>
                          </a:solidFill>
                        </a:defRPr>
                      </a:pPr>
                      <a:r>
                        <a:t>Do you test your operational capabilities at a regular cadence to ensure that people, processes, and tools are being tailored to AWS (chaos testing)?</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3175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CI/CD Pipelines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4020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Q53</a:t>
                      </a:r>
                    </a:p>
                  </a:txBody>
                  <a:tcPr>
                    <a:noFill/>
                  </a:tcPr>
                </a:tc>
                <a:tc>
                  <a:txBody>
                    <a:bodyPr/>
                    <a:lstStyle/>
                    <a:p>
                      <a:pPr>
                        <a:defRPr sz="1400">
                          <a:solidFill>
                            <a:schemeClr val="tx1"/>
                          </a:solidFill>
                        </a:defRPr>
                      </a:pPr>
                      <a:r>
                        <a:t>Do you apply CI/CD or application lifecycle management (ALM) practices across the application portfolio? Do you have DevOps capabilities and automated deployment and/or automated builds? How are these releases integrated with your change management process?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Q55</a:t>
                      </a:r>
                    </a:p>
                  </a:txBody>
                  <a:tcPr>
                    <a:noFill/>
                  </a:tcPr>
                </a:tc>
                <a:tc>
                  <a:txBody>
                    <a:bodyPr/>
                    <a:lstStyle/>
                    <a:p>
                      <a:pPr>
                        <a:defRPr sz="1400">
                          <a:solidFill>
                            <a:schemeClr val="tx1"/>
                          </a:solidFill>
                        </a:defRPr>
                      </a:pPr>
                      <a:r>
                        <a:t>Do you have automated unit or product testing across key applications or critical functionality?</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35793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Operating Model - </a:t>
            </a:r>
            <a:r>
              <a:rPr lang="en-US" sz="4000" b="1" dirty="0"/>
              <a:t>Incident Response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33832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Q60</a:t>
                      </a:r>
                    </a:p>
                  </a:txBody>
                  <a:tcPr>
                    <a:noFill/>
                  </a:tcPr>
                </a:tc>
                <a:tc>
                  <a:txBody>
                    <a:bodyPr/>
                    <a:lstStyle/>
                    <a:p>
                      <a:pPr>
                        <a:defRPr sz="1400">
                          <a:solidFill>
                            <a:schemeClr val="tx1"/>
                          </a:solidFill>
                        </a:defRPr>
                      </a:pPr>
                      <a:r>
                        <a:t>Have your incident and problem management processes been adjusted for infrastructure and services running in the cloud?</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ACME utiliza o Service Now para todas as solicitações de serviço e ainda precisa implementar a integração com o ambiente da AWS. Toda nova infraestrutura e solicitação de projeto são rastreadas pelo sistema e a integração para novas contas na AWS foi estabelecida. A integração adicional será construída assim que os scripts do Terraform forem validados e a Segurança tiver assinado os scripts. Eles também rastreiam patches e falhas automatizados por meio do ServiceNow e analisam o uso dos serviços da AWS para executar patches na nuvem e torná-los parte do script de provisionamento de contas.</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0802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Strategy</a:t>
            </a:r>
            <a:endParaRPr lang="en-US" sz="3800" b="1" dirty="0">
              <a:cs typeface="Calibri" pitchFamily="34" charset="0"/>
            </a:endParaRPr>
          </a:p>
        </p:txBody>
      </p:sp>
      <p:graphicFrame>
        <p:nvGraphicFramePr>
          <p:cNvPr id="53" name="Table 52"/>
          <p:cNvGraphicFramePr>
            <a:graphicFrameLocks noGrp="1"/>
          </p:cNvGraphicFramePr>
          <p:nvPr>
            <p:extLst>
              <p:ext uri="{D42A27DB-BD31-4B8C-83A1-F6EECF244321}">
                <p14:modId xmlns:p14="http://schemas.microsoft.com/office/powerpoint/2010/main" val="1006405921"/>
              </p:ext>
            </p:extLst>
          </p:nvPr>
        </p:nvGraphicFramePr>
        <p:xfrm>
          <a:off x="525780" y="915815"/>
          <a:ext cx="13578840" cy="66446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7188141">
                  <a:extLst>
                    <a:ext uri="{9D8B030D-6E8A-4147-A177-3AD203B41FA5}">
                      <a16:colId xmlns:a16="http://schemas.microsoft.com/office/drawing/2014/main" val="20001"/>
                    </a:ext>
                  </a:extLst>
                </a:gridCol>
                <a:gridCol w="861237">
                  <a:extLst>
                    <a:ext uri="{9D8B030D-6E8A-4147-A177-3AD203B41FA5}">
                      <a16:colId xmlns:a16="http://schemas.microsoft.com/office/drawing/2014/main" val="20002"/>
                    </a:ext>
                  </a:extLst>
                </a:gridCol>
                <a:gridCol w="4843662">
                  <a:extLst>
                    <a:ext uri="{9D8B030D-6E8A-4147-A177-3AD203B41FA5}">
                      <a16:colId xmlns:a16="http://schemas.microsoft.com/office/drawing/2014/main" val="20003"/>
                    </a:ext>
                  </a:extLst>
                </a:gridCol>
              </a:tblGrid>
              <a:tr h="402336">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402336">
                <a:tc>
                  <a:txBody>
                    <a:bodyPr/>
                    <a:lstStyle/>
                    <a:p>
                      <a:pPr>
                        <a:defRPr sz="1400">
                          <a:solidFill>
                            <a:schemeClr val="tx1"/>
                          </a:solidFill>
                        </a:defRPr>
                      </a:pPr>
                      <a:r>
                        <a:t>Q67</a:t>
                      </a:r>
                    </a:p>
                  </a:txBody>
                  <a:tcPr>
                    <a:noFill/>
                  </a:tcPr>
                </a:tc>
                <a:tc>
                  <a:txBody>
                    <a:bodyPr/>
                    <a:lstStyle/>
                    <a:p>
                      <a:pPr algn="just">
                        <a:defRPr sz="1400">
                          <a:solidFill>
                            <a:schemeClr val="tx1"/>
                          </a:solidFill>
                        </a:defRPr>
                      </a:pPr>
                      <a:r>
                        <a:rPr dirty="0"/>
                        <a:t>Have your security policies been updated to accommodate the usage of AWS, and are they aligned to the operating model?</a:t>
                      </a:r>
                    </a:p>
                  </a:txBody>
                  <a:tcPr>
                    <a:noFill/>
                  </a:tcPr>
                </a:tc>
                <a:tc>
                  <a:txBody>
                    <a:bodyPr/>
                    <a:lstStyle/>
                    <a:p>
                      <a:pPr>
                        <a:defRPr sz="1400">
                          <a:solidFill>
                            <a:schemeClr val="tx1"/>
                          </a:solidFill>
                        </a:defRPr>
                      </a:pPr>
                      <a:r>
                        <a:t>3</a:t>
                      </a:r>
                    </a:p>
                  </a:txBody>
                  <a:tcPr>
                    <a:noFill/>
                  </a:tcPr>
                </a:tc>
                <a:tc>
                  <a:txBody>
                    <a:bodyPr/>
                    <a:lstStyle/>
                    <a:p>
                      <a:pPr algn="just">
                        <a:defRPr sz="1400">
                          <a:solidFill>
                            <a:schemeClr val="tx1"/>
                          </a:solidFill>
                        </a:defRPr>
                      </a:pPr>
                      <a:r>
                        <a:rPr sz="1400" dirty="0"/>
                        <a:t>A </a:t>
                      </a:r>
                      <a:r>
                        <a:rPr sz="1400" dirty="0" err="1"/>
                        <a:t>equipe</a:t>
                      </a:r>
                      <a:r>
                        <a:rPr sz="1400" dirty="0"/>
                        <a:t> de </a:t>
                      </a:r>
                      <a:r>
                        <a:rPr sz="1400" dirty="0" err="1"/>
                        <a:t>segurança</a:t>
                      </a:r>
                      <a:r>
                        <a:rPr sz="1400" dirty="0"/>
                        <a:t> da ACME </a:t>
                      </a:r>
                      <a:r>
                        <a:rPr sz="1400" dirty="0" err="1"/>
                        <a:t>pediu</a:t>
                      </a:r>
                      <a:r>
                        <a:rPr sz="1400" dirty="0"/>
                        <a:t> para se </a:t>
                      </a:r>
                      <a:r>
                        <a:rPr sz="1400" dirty="0" err="1"/>
                        <a:t>envolver</a:t>
                      </a:r>
                      <a:r>
                        <a:rPr sz="1400" dirty="0"/>
                        <a:t> </a:t>
                      </a:r>
                      <a:r>
                        <a:rPr sz="1400" dirty="0" err="1"/>
                        <a:t>em</a:t>
                      </a:r>
                      <a:r>
                        <a:rPr sz="1400" dirty="0"/>
                        <a:t> </a:t>
                      </a:r>
                      <a:r>
                        <a:rPr sz="1400" dirty="0" err="1"/>
                        <a:t>qualquer</a:t>
                      </a:r>
                      <a:r>
                        <a:rPr sz="1400" dirty="0"/>
                        <a:t> </a:t>
                      </a:r>
                      <a:r>
                        <a:rPr sz="1400" dirty="0" err="1"/>
                        <a:t>projeto</a:t>
                      </a:r>
                      <a:r>
                        <a:rPr sz="1400" dirty="0"/>
                        <a:t> de </a:t>
                      </a:r>
                      <a:r>
                        <a:rPr sz="1400" dirty="0" err="1"/>
                        <a:t>nuvem</a:t>
                      </a:r>
                      <a:r>
                        <a:rPr sz="1400" dirty="0"/>
                        <a:t> </a:t>
                      </a:r>
                      <a:r>
                        <a:rPr sz="1400" dirty="0" err="1"/>
                        <a:t>futuro</a:t>
                      </a:r>
                      <a:r>
                        <a:rPr sz="1400" dirty="0"/>
                        <a:t> para </a:t>
                      </a:r>
                      <a:r>
                        <a:rPr sz="1400" dirty="0" err="1"/>
                        <a:t>garantir</a:t>
                      </a:r>
                      <a:r>
                        <a:rPr sz="1400" dirty="0"/>
                        <a:t> que um </a:t>
                      </a:r>
                      <a:r>
                        <a:rPr sz="1400" dirty="0" err="1"/>
                        <a:t>padrão</a:t>
                      </a:r>
                      <a:r>
                        <a:rPr sz="1400" dirty="0"/>
                        <a:t> de </a:t>
                      </a:r>
                      <a:r>
                        <a:rPr sz="1400" dirty="0" err="1"/>
                        <a:t>segurança</a:t>
                      </a:r>
                      <a:r>
                        <a:rPr sz="1400" dirty="0"/>
                        <a:t>, </a:t>
                      </a:r>
                      <a:r>
                        <a:rPr sz="1400" dirty="0" err="1"/>
                        <a:t>ainda</a:t>
                      </a:r>
                      <a:r>
                        <a:rPr sz="1400" dirty="0"/>
                        <a:t> a ser </a:t>
                      </a:r>
                      <a:r>
                        <a:rPr sz="1400" dirty="0" err="1"/>
                        <a:t>documentado</a:t>
                      </a:r>
                      <a:r>
                        <a:rPr sz="1400" dirty="0"/>
                        <a:t>, </a:t>
                      </a:r>
                      <a:r>
                        <a:rPr sz="1400" dirty="0" err="1"/>
                        <a:t>esteja</a:t>
                      </a:r>
                      <a:r>
                        <a:rPr sz="1400" dirty="0"/>
                        <a:t> </a:t>
                      </a:r>
                      <a:r>
                        <a:rPr sz="1400" dirty="0" err="1"/>
                        <a:t>em</a:t>
                      </a:r>
                      <a:r>
                        <a:rPr sz="1400" dirty="0"/>
                        <a:t> </a:t>
                      </a:r>
                      <a:r>
                        <a:rPr sz="1400" dirty="0" err="1"/>
                        <a:t>conformidade</a:t>
                      </a:r>
                      <a:r>
                        <a:rPr sz="1400" dirty="0"/>
                        <a:t> e </a:t>
                      </a:r>
                      <a:r>
                        <a:rPr sz="1400" dirty="0" err="1"/>
                        <a:t>foi</a:t>
                      </a:r>
                      <a:r>
                        <a:rPr sz="1400" dirty="0"/>
                        <a:t> </a:t>
                      </a:r>
                      <a:r>
                        <a:rPr sz="1400" dirty="0" err="1"/>
                        <a:t>encarregado</a:t>
                      </a:r>
                      <a:r>
                        <a:rPr sz="1400" dirty="0"/>
                        <a:t> de </a:t>
                      </a:r>
                      <a:r>
                        <a:rPr sz="1400" dirty="0" err="1"/>
                        <a:t>supervisionar</a:t>
                      </a:r>
                      <a:r>
                        <a:rPr sz="1400" dirty="0"/>
                        <a:t> </a:t>
                      </a:r>
                      <a:r>
                        <a:rPr sz="1400" dirty="0" err="1"/>
                        <a:t>todas</a:t>
                      </a:r>
                      <a:r>
                        <a:rPr sz="1400" dirty="0"/>
                        <a:t> as </a:t>
                      </a:r>
                      <a:r>
                        <a:rPr sz="1400" dirty="0" err="1"/>
                        <a:t>discussões</a:t>
                      </a:r>
                      <a:r>
                        <a:rPr sz="1400" dirty="0"/>
                        <a:t>. O CISO da ACME leva </a:t>
                      </a:r>
                      <a:r>
                        <a:rPr sz="1400" dirty="0" err="1"/>
                        <a:t>em</a:t>
                      </a:r>
                      <a:r>
                        <a:rPr sz="1400" dirty="0"/>
                        <a:t> </a:t>
                      </a:r>
                      <a:r>
                        <a:rPr sz="1400" dirty="0" err="1"/>
                        <a:t>consideração</a:t>
                      </a:r>
                      <a:r>
                        <a:rPr sz="1400" dirty="0"/>
                        <a:t> que a </a:t>
                      </a:r>
                      <a:r>
                        <a:rPr sz="1400" dirty="0" err="1"/>
                        <a:t>abordagem</a:t>
                      </a:r>
                      <a:r>
                        <a:rPr sz="1400" dirty="0"/>
                        <a:t> de </a:t>
                      </a:r>
                      <a:r>
                        <a:rPr sz="1400" dirty="0" err="1"/>
                        <a:t>nuvem</a:t>
                      </a:r>
                      <a:r>
                        <a:rPr sz="1400" dirty="0"/>
                        <a:t> </a:t>
                      </a:r>
                      <a:r>
                        <a:rPr sz="1400" dirty="0" err="1"/>
                        <a:t>muda</a:t>
                      </a:r>
                      <a:r>
                        <a:rPr sz="1400" dirty="0"/>
                        <a:t> a </a:t>
                      </a:r>
                      <a:r>
                        <a:rPr sz="1400" dirty="0" err="1"/>
                        <a:t>maneira</a:t>
                      </a:r>
                      <a:r>
                        <a:rPr sz="1400" dirty="0"/>
                        <a:t> </a:t>
                      </a:r>
                      <a:r>
                        <a:rPr sz="1400" dirty="0" err="1"/>
                        <a:t>como</a:t>
                      </a:r>
                      <a:r>
                        <a:rPr sz="1400" dirty="0"/>
                        <a:t> a </a:t>
                      </a:r>
                      <a:r>
                        <a:rPr sz="1400" dirty="0" err="1"/>
                        <a:t>segurança</a:t>
                      </a:r>
                      <a:r>
                        <a:rPr sz="1400" dirty="0"/>
                        <a:t> é </a:t>
                      </a:r>
                      <a:r>
                        <a:rPr sz="1400" dirty="0" err="1"/>
                        <a:t>tratada</a:t>
                      </a:r>
                      <a:r>
                        <a:rPr sz="1400" dirty="0"/>
                        <a:t> e </a:t>
                      </a:r>
                      <a:r>
                        <a:rPr sz="1400" dirty="0" err="1"/>
                        <a:t>está</a:t>
                      </a:r>
                      <a:r>
                        <a:rPr sz="1400" dirty="0"/>
                        <a:t> </a:t>
                      </a:r>
                      <a:r>
                        <a:rPr sz="1400" dirty="0" err="1"/>
                        <a:t>aberta</a:t>
                      </a:r>
                      <a:r>
                        <a:rPr sz="1400" dirty="0"/>
                        <a:t> a </a:t>
                      </a:r>
                      <a:r>
                        <a:rPr sz="1400" dirty="0" err="1"/>
                        <a:t>sugestões</a:t>
                      </a:r>
                      <a:r>
                        <a:rPr sz="1400" dirty="0"/>
                        <a:t>, </a:t>
                      </a:r>
                      <a:r>
                        <a:rPr sz="1400" dirty="0" err="1"/>
                        <a:t>bem</a:t>
                      </a:r>
                      <a:r>
                        <a:rPr sz="1400" dirty="0"/>
                        <a:t> </a:t>
                      </a:r>
                      <a:r>
                        <a:rPr sz="1400" dirty="0" err="1"/>
                        <a:t>como</a:t>
                      </a:r>
                      <a:r>
                        <a:rPr sz="1400" dirty="0"/>
                        <a:t> a </a:t>
                      </a:r>
                      <a:r>
                        <a:rPr sz="1400" dirty="0" err="1"/>
                        <a:t>alterações</a:t>
                      </a:r>
                      <a:r>
                        <a:rPr sz="1400" dirty="0"/>
                        <a:t> de </a:t>
                      </a:r>
                      <a:r>
                        <a:rPr sz="1400" dirty="0" err="1"/>
                        <a:t>políticas</a:t>
                      </a:r>
                      <a:r>
                        <a:rPr sz="1400" dirty="0"/>
                        <a:t> e </a:t>
                      </a:r>
                      <a:r>
                        <a:rPr sz="1400" dirty="0" err="1"/>
                        <a:t>procedimentos</a:t>
                      </a:r>
                      <a:r>
                        <a:rPr sz="1400" dirty="0"/>
                        <a:t> para </a:t>
                      </a:r>
                      <a:r>
                        <a:rPr sz="1400" dirty="0" err="1"/>
                        <a:t>aproveitar</a:t>
                      </a:r>
                      <a:r>
                        <a:rPr sz="1400" dirty="0"/>
                        <a:t> </a:t>
                      </a:r>
                      <a:r>
                        <a:rPr sz="1400" dirty="0" err="1"/>
                        <a:t>ao</a:t>
                      </a:r>
                      <a:r>
                        <a:rPr sz="1400" dirty="0"/>
                        <a:t> </a:t>
                      </a:r>
                      <a:r>
                        <a:rPr sz="1400" dirty="0" err="1"/>
                        <a:t>máximo</a:t>
                      </a:r>
                      <a:r>
                        <a:rPr sz="1400" dirty="0"/>
                        <a:t> </a:t>
                      </a:r>
                      <a:r>
                        <a:rPr sz="1400" dirty="0" err="1"/>
                        <a:t>todos</a:t>
                      </a:r>
                      <a:r>
                        <a:rPr sz="1400" dirty="0"/>
                        <a:t> </a:t>
                      </a:r>
                      <a:r>
                        <a:rPr sz="1400" dirty="0" err="1"/>
                        <a:t>os</a:t>
                      </a:r>
                      <a:r>
                        <a:rPr sz="1400" dirty="0"/>
                        <a:t> </a:t>
                      </a:r>
                      <a:r>
                        <a:rPr sz="1400" dirty="0" err="1"/>
                        <a:t>recursos</a:t>
                      </a:r>
                      <a:r>
                        <a:rPr sz="1400" dirty="0"/>
                        <a:t> da </a:t>
                      </a:r>
                      <a:r>
                        <a:rPr sz="1400" dirty="0" err="1"/>
                        <a:t>nuvem</a:t>
                      </a:r>
                      <a:r>
                        <a:rPr sz="1400" dirty="0"/>
                        <a:t>. O CISO da ACME </a:t>
                      </a:r>
                      <a:r>
                        <a:rPr sz="1400" dirty="0" err="1"/>
                        <a:t>afirmou</a:t>
                      </a:r>
                      <a:r>
                        <a:rPr sz="1400" dirty="0"/>
                        <a:t> que a </a:t>
                      </a:r>
                      <a:r>
                        <a:rPr sz="1400" dirty="0" err="1"/>
                        <a:t>nuvem</a:t>
                      </a:r>
                      <a:r>
                        <a:rPr sz="1400" dirty="0"/>
                        <a:t> </a:t>
                      </a:r>
                      <a:r>
                        <a:rPr sz="1400" dirty="0" err="1"/>
                        <a:t>deve</a:t>
                      </a:r>
                      <a:r>
                        <a:rPr sz="1400" dirty="0"/>
                        <a:t> </a:t>
                      </a:r>
                      <a:r>
                        <a:rPr sz="1400" dirty="0" err="1"/>
                        <a:t>permitir</a:t>
                      </a:r>
                      <a:r>
                        <a:rPr sz="1400" dirty="0"/>
                        <a:t> um </a:t>
                      </a:r>
                      <a:r>
                        <a:rPr sz="1400" dirty="0" err="1"/>
                        <a:t>melhor</a:t>
                      </a:r>
                      <a:r>
                        <a:rPr sz="1400" dirty="0"/>
                        <a:t> </a:t>
                      </a:r>
                      <a:r>
                        <a:rPr sz="1400" dirty="0" err="1"/>
                        <a:t>gerenciamento</a:t>
                      </a:r>
                      <a:r>
                        <a:rPr sz="1400" dirty="0"/>
                        <a:t> da </a:t>
                      </a:r>
                      <a:r>
                        <a:rPr sz="1400" dirty="0" err="1"/>
                        <a:t>postura</a:t>
                      </a:r>
                      <a:r>
                        <a:rPr sz="1400" dirty="0"/>
                        <a:t> de </a:t>
                      </a:r>
                      <a:r>
                        <a:rPr sz="1400" dirty="0" err="1"/>
                        <a:t>segurança</a:t>
                      </a:r>
                      <a:r>
                        <a:rPr sz="1400" dirty="0"/>
                        <a:t> e </a:t>
                      </a:r>
                      <a:r>
                        <a:rPr sz="1400" dirty="0" err="1"/>
                        <a:t>procurar</a:t>
                      </a:r>
                      <a:r>
                        <a:rPr sz="1400" dirty="0"/>
                        <a:t> </a:t>
                      </a:r>
                      <a:r>
                        <a:rPr sz="1400" dirty="0" err="1"/>
                        <a:t>aprimorar</a:t>
                      </a:r>
                      <a:r>
                        <a:rPr sz="1400" dirty="0"/>
                        <a:t> </a:t>
                      </a:r>
                      <a:r>
                        <a:rPr sz="1400" dirty="0" err="1"/>
                        <a:t>suas</a:t>
                      </a:r>
                      <a:r>
                        <a:rPr sz="1400" dirty="0"/>
                        <a:t> ferramentas e </a:t>
                      </a:r>
                      <a:r>
                        <a:rPr sz="1400" dirty="0" err="1"/>
                        <a:t>processos</a:t>
                      </a:r>
                      <a:r>
                        <a:rPr sz="1400" dirty="0"/>
                        <a:t> </a:t>
                      </a:r>
                      <a:r>
                        <a:rPr sz="1400" dirty="0" err="1"/>
                        <a:t>atuais</a:t>
                      </a:r>
                      <a:r>
                        <a:rPr sz="1400" dirty="0"/>
                        <a:t> e </a:t>
                      </a:r>
                      <a:r>
                        <a:rPr sz="1400" dirty="0" err="1"/>
                        <a:t>avaliará</a:t>
                      </a:r>
                      <a:r>
                        <a:rPr sz="1400" dirty="0"/>
                        <a:t> </a:t>
                      </a:r>
                      <a:r>
                        <a:rPr sz="1400" dirty="0" err="1"/>
                        <a:t>todas</a:t>
                      </a:r>
                      <a:r>
                        <a:rPr sz="1400" dirty="0"/>
                        <a:t> as </a:t>
                      </a:r>
                      <a:r>
                        <a:rPr sz="1400" dirty="0" err="1"/>
                        <a:t>sugestões</a:t>
                      </a:r>
                      <a:r>
                        <a:rPr sz="1400" dirty="0"/>
                        <a:t> por </a:t>
                      </a:r>
                      <a:r>
                        <a:rPr sz="1400" dirty="0" err="1"/>
                        <a:t>meio</a:t>
                      </a:r>
                      <a:r>
                        <a:rPr sz="1400" dirty="0"/>
                        <a:t> do </a:t>
                      </a:r>
                      <a:r>
                        <a:rPr sz="1400" dirty="0" err="1"/>
                        <a:t>conselho</a:t>
                      </a:r>
                      <a:r>
                        <a:rPr sz="1400" dirty="0"/>
                        <a:t> de </a:t>
                      </a:r>
                      <a:r>
                        <a:rPr sz="1400" dirty="0" err="1"/>
                        <a:t>segurança</a:t>
                      </a:r>
                      <a:r>
                        <a:rPr sz="1400" dirty="0"/>
                        <a:t> e </a:t>
                      </a:r>
                      <a:r>
                        <a:rPr sz="1400" dirty="0" err="1"/>
                        <a:t>governança</a:t>
                      </a:r>
                      <a:r>
                        <a:rPr sz="1400" dirty="0"/>
                        <a:t> </a:t>
                      </a:r>
                      <a:r>
                        <a:rPr sz="1400" dirty="0" err="1"/>
                        <a:t>utilizando</a:t>
                      </a:r>
                      <a:r>
                        <a:rPr sz="1400" dirty="0"/>
                        <a:t> </a:t>
                      </a:r>
                      <a:r>
                        <a:rPr sz="1400" dirty="0" err="1"/>
                        <a:t>os</a:t>
                      </a:r>
                      <a:r>
                        <a:rPr sz="1400" dirty="0"/>
                        <a:t> </a:t>
                      </a:r>
                      <a:r>
                        <a:rPr sz="1400" dirty="0" err="1"/>
                        <a:t>processos</a:t>
                      </a:r>
                      <a:r>
                        <a:rPr sz="1400" dirty="0"/>
                        <a:t> </a:t>
                      </a:r>
                      <a:r>
                        <a:rPr sz="1400" dirty="0" err="1"/>
                        <a:t>existentes</a:t>
                      </a:r>
                      <a:r>
                        <a:rPr sz="1400" dirty="0"/>
                        <a:t>.</a:t>
                      </a:r>
                    </a:p>
                  </a:txBody>
                  <a:tcPr>
                    <a:noFill/>
                  </a:tcPr>
                </a:tc>
                <a:extLst>
                  <a:ext uri="{0D108BD9-81ED-4DB2-BD59-A6C34878D82A}">
                    <a16:rowId xmlns:a16="http://schemas.microsoft.com/office/drawing/2014/main" val="10001"/>
                  </a:ext>
                </a:extLst>
              </a:tr>
              <a:tr h="402336">
                <a:tc>
                  <a:txBody>
                    <a:bodyPr/>
                    <a:lstStyle/>
                    <a:p>
                      <a:pPr>
                        <a:defRPr sz="1400">
                          <a:solidFill>
                            <a:schemeClr val="tx1"/>
                          </a:solidFill>
                        </a:defRPr>
                      </a:pPr>
                      <a:r>
                        <a:t>Q68</a:t>
                      </a:r>
                    </a:p>
                  </a:txBody>
                  <a:tcPr>
                    <a:noFill/>
                  </a:tcPr>
                </a:tc>
                <a:tc>
                  <a:txBody>
                    <a:bodyPr/>
                    <a:lstStyle/>
                    <a:p>
                      <a:pPr algn="just">
                        <a:defRPr sz="1400">
                          <a:solidFill>
                            <a:schemeClr val="tx1"/>
                          </a:solidFill>
                        </a:defRPr>
                      </a:pPr>
                      <a:r>
                        <a:rPr dirty="0"/>
                        <a:t>Has your security leadership (CISO or equivalent) signed off on AWS adoption, and have they provided input to migration/modernization discussions?</a:t>
                      </a:r>
                    </a:p>
                  </a:txBody>
                  <a:tcPr>
                    <a:noFill/>
                  </a:tcPr>
                </a:tc>
                <a:tc>
                  <a:txBody>
                    <a:bodyPr/>
                    <a:lstStyle/>
                    <a:p>
                      <a:pPr>
                        <a:defRPr sz="1400">
                          <a:solidFill>
                            <a:schemeClr val="tx1"/>
                          </a:solidFill>
                        </a:defRPr>
                      </a:pPr>
                      <a:r>
                        <a:t>5</a:t>
                      </a:r>
                    </a:p>
                  </a:txBody>
                  <a:tcPr>
                    <a:noFill/>
                  </a:tcPr>
                </a:tc>
                <a:tc>
                  <a:txBody>
                    <a:bodyPr/>
                    <a:lstStyle/>
                    <a:p>
                      <a:pPr algn="just">
                        <a:defRPr sz="1400">
                          <a:solidFill>
                            <a:schemeClr val="tx1"/>
                          </a:solidFill>
                        </a:defRPr>
                      </a:pPr>
                      <a:r>
                        <a:rPr dirty="0"/>
                        <a:t>O CISO da ACME </a:t>
                      </a:r>
                      <a:r>
                        <a:rPr dirty="0" err="1"/>
                        <a:t>afirmou</a:t>
                      </a:r>
                      <a:r>
                        <a:rPr dirty="0"/>
                        <a:t> que a </a:t>
                      </a:r>
                      <a:r>
                        <a:rPr dirty="0" err="1"/>
                        <a:t>nuvem</a:t>
                      </a:r>
                      <a:r>
                        <a:rPr dirty="0"/>
                        <a:t> </a:t>
                      </a:r>
                      <a:r>
                        <a:rPr dirty="0" err="1"/>
                        <a:t>deve</a:t>
                      </a:r>
                      <a:r>
                        <a:rPr dirty="0"/>
                        <a:t> </a:t>
                      </a:r>
                      <a:r>
                        <a:rPr dirty="0" err="1"/>
                        <a:t>permitir</a:t>
                      </a:r>
                      <a:r>
                        <a:rPr dirty="0"/>
                        <a:t> um </a:t>
                      </a:r>
                      <a:r>
                        <a:rPr dirty="0" err="1"/>
                        <a:t>melhor</a:t>
                      </a:r>
                      <a:r>
                        <a:rPr dirty="0"/>
                        <a:t> </a:t>
                      </a:r>
                      <a:r>
                        <a:rPr dirty="0" err="1"/>
                        <a:t>gerenciamento</a:t>
                      </a:r>
                      <a:r>
                        <a:rPr dirty="0"/>
                        <a:t> da </a:t>
                      </a:r>
                      <a:r>
                        <a:rPr dirty="0" err="1"/>
                        <a:t>postura</a:t>
                      </a:r>
                      <a:r>
                        <a:rPr dirty="0"/>
                        <a:t> de </a:t>
                      </a:r>
                      <a:r>
                        <a:rPr dirty="0" err="1"/>
                        <a:t>segurança</a:t>
                      </a:r>
                      <a:r>
                        <a:rPr dirty="0"/>
                        <a:t> e </a:t>
                      </a:r>
                      <a:r>
                        <a:rPr dirty="0" err="1"/>
                        <a:t>procurar</a:t>
                      </a:r>
                      <a:r>
                        <a:rPr dirty="0"/>
                        <a:t> </a:t>
                      </a:r>
                      <a:r>
                        <a:rPr dirty="0" err="1"/>
                        <a:t>aprimorar</a:t>
                      </a:r>
                      <a:r>
                        <a:rPr dirty="0"/>
                        <a:t> </a:t>
                      </a:r>
                      <a:r>
                        <a:rPr dirty="0" err="1"/>
                        <a:t>suas</a:t>
                      </a:r>
                      <a:r>
                        <a:rPr dirty="0"/>
                        <a:t> ferramentas e </a:t>
                      </a:r>
                      <a:r>
                        <a:rPr dirty="0" err="1"/>
                        <a:t>processos</a:t>
                      </a:r>
                      <a:r>
                        <a:rPr dirty="0"/>
                        <a:t> </a:t>
                      </a:r>
                      <a:r>
                        <a:rPr dirty="0" err="1"/>
                        <a:t>atuais</a:t>
                      </a:r>
                      <a:r>
                        <a:rPr dirty="0"/>
                        <a:t> e </a:t>
                      </a:r>
                      <a:r>
                        <a:rPr dirty="0" err="1"/>
                        <a:t>avaliará</a:t>
                      </a:r>
                      <a:r>
                        <a:rPr dirty="0"/>
                        <a:t> </a:t>
                      </a:r>
                      <a:r>
                        <a:rPr dirty="0" err="1"/>
                        <a:t>todas</a:t>
                      </a:r>
                      <a:r>
                        <a:rPr dirty="0"/>
                        <a:t> as </a:t>
                      </a:r>
                      <a:r>
                        <a:rPr dirty="0" err="1"/>
                        <a:t>sugestões</a:t>
                      </a:r>
                      <a:r>
                        <a:rPr dirty="0"/>
                        <a:t> por </a:t>
                      </a:r>
                      <a:r>
                        <a:rPr dirty="0" err="1"/>
                        <a:t>meio</a:t>
                      </a:r>
                      <a:r>
                        <a:rPr dirty="0"/>
                        <a:t> do </a:t>
                      </a:r>
                      <a:r>
                        <a:rPr dirty="0" err="1"/>
                        <a:t>conselho</a:t>
                      </a:r>
                      <a:r>
                        <a:rPr dirty="0"/>
                        <a:t> de </a:t>
                      </a:r>
                      <a:r>
                        <a:rPr dirty="0" err="1"/>
                        <a:t>segurança</a:t>
                      </a:r>
                      <a:r>
                        <a:rPr dirty="0"/>
                        <a:t> e </a:t>
                      </a:r>
                      <a:r>
                        <a:rPr dirty="0" err="1"/>
                        <a:t>governança</a:t>
                      </a:r>
                      <a:r>
                        <a:rPr dirty="0"/>
                        <a:t> </a:t>
                      </a:r>
                      <a:r>
                        <a:rPr dirty="0" err="1"/>
                        <a:t>utilizando</a:t>
                      </a:r>
                      <a:r>
                        <a:rPr dirty="0"/>
                        <a:t> </a:t>
                      </a:r>
                      <a:r>
                        <a:rPr dirty="0" err="1"/>
                        <a:t>os</a:t>
                      </a:r>
                      <a:r>
                        <a:rPr dirty="0"/>
                        <a:t> </a:t>
                      </a:r>
                      <a:r>
                        <a:rPr dirty="0" err="1"/>
                        <a:t>processos</a:t>
                      </a:r>
                      <a:r>
                        <a:rPr dirty="0"/>
                        <a:t> </a:t>
                      </a:r>
                      <a:r>
                        <a:rPr dirty="0" err="1"/>
                        <a:t>existentes</a:t>
                      </a:r>
                      <a:r>
                        <a:rPr dirty="0"/>
                        <a:t>.</a:t>
                      </a:r>
                    </a:p>
                  </a:txBody>
                  <a:tcPr>
                    <a:noFill/>
                  </a:tcPr>
                </a:tc>
                <a:extLst>
                  <a:ext uri="{0D108BD9-81ED-4DB2-BD59-A6C34878D82A}">
                    <a16:rowId xmlns:a16="http://schemas.microsoft.com/office/drawing/2014/main" val="10002"/>
                  </a:ext>
                </a:extLst>
              </a:tr>
              <a:tr h="402336">
                <a:tc>
                  <a:txBody>
                    <a:bodyPr/>
                    <a:lstStyle/>
                    <a:p>
                      <a:pPr>
                        <a:defRPr sz="1400">
                          <a:solidFill>
                            <a:schemeClr val="tx1"/>
                          </a:solidFill>
                        </a:defRPr>
                      </a:pPr>
                      <a:r>
                        <a:t>Q69</a:t>
                      </a:r>
                    </a:p>
                  </a:txBody>
                  <a:tcPr>
                    <a:noFill/>
                  </a:tcPr>
                </a:tc>
                <a:tc>
                  <a:txBody>
                    <a:bodyPr/>
                    <a:lstStyle/>
                    <a:p>
                      <a:pPr algn="just">
                        <a:defRPr sz="1400">
                          <a:solidFill>
                            <a:schemeClr val="tx1"/>
                          </a:solidFill>
                        </a:defRPr>
                      </a:pPr>
                      <a:r>
                        <a:rPr dirty="0"/>
                        <a:t>Do you have clearly defined security, risk, and compliance (SRC) governance guiding principles to oversee the implementation of the cloud strategy?</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3"/>
                  </a:ext>
                </a:extLst>
              </a:tr>
              <a:tr h="402336">
                <a:tc>
                  <a:txBody>
                    <a:bodyPr/>
                    <a:lstStyle/>
                    <a:p>
                      <a:pPr>
                        <a:defRPr sz="1400">
                          <a:solidFill>
                            <a:schemeClr val="tx1"/>
                          </a:solidFill>
                        </a:defRPr>
                      </a:pPr>
                      <a:r>
                        <a:t>Q70</a:t>
                      </a:r>
                    </a:p>
                  </a:txBody>
                  <a:tcPr>
                    <a:noFill/>
                  </a:tcPr>
                </a:tc>
                <a:tc>
                  <a:txBody>
                    <a:bodyPr/>
                    <a:lstStyle/>
                    <a:p>
                      <a:pPr algn="just">
                        <a:defRPr sz="1400">
                          <a:solidFill>
                            <a:schemeClr val="tx1"/>
                          </a:solidFill>
                        </a:defRPr>
                      </a:pPr>
                      <a:r>
                        <a:rPr dirty="0"/>
                        <a:t>Has your infrastructure security approach been modified for AWS? This includes creating custom templates to configure AWS services to meet requirements, implementing security architecture patterns and security operations plays as code, crafting custom security solutions from AWS services, using patch management strategies like blue/green deployments, reducing the exposed attack surface, and validating the efficacy of deployments.</a:t>
                      </a:r>
                    </a:p>
                  </a:txBody>
                  <a:tcPr>
                    <a:noFill/>
                  </a:tcPr>
                </a:tc>
                <a:tc>
                  <a:txBody>
                    <a:bodyPr/>
                    <a:lstStyle/>
                    <a:p>
                      <a:pPr>
                        <a:defRPr sz="1400">
                          <a:solidFill>
                            <a:schemeClr val="tx1"/>
                          </a:solidFill>
                        </a:defRPr>
                      </a:pPr>
                      <a:r>
                        <a:t>3</a:t>
                      </a:r>
                    </a:p>
                  </a:txBody>
                  <a:tcPr>
                    <a:noFill/>
                  </a:tcPr>
                </a:tc>
                <a:tc>
                  <a:txBody>
                    <a:bodyPr/>
                    <a:lstStyle/>
                    <a:p>
                      <a:pPr algn="just">
                        <a:defRPr sz="1400">
                          <a:solidFill>
                            <a:schemeClr val="tx1"/>
                          </a:solidFill>
                        </a:defRPr>
                      </a:pPr>
                      <a:r>
                        <a:rPr dirty="0"/>
                        <a:t>A </a:t>
                      </a:r>
                      <a:r>
                        <a:rPr dirty="0" err="1"/>
                        <a:t>equipe</a:t>
                      </a:r>
                      <a:r>
                        <a:rPr dirty="0"/>
                        <a:t> de </a:t>
                      </a:r>
                      <a:r>
                        <a:rPr dirty="0" err="1"/>
                        <a:t>segurança</a:t>
                      </a:r>
                      <a:r>
                        <a:rPr dirty="0"/>
                        <a:t> central da ACME </a:t>
                      </a:r>
                      <a:r>
                        <a:rPr dirty="0" err="1"/>
                        <a:t>contratou</a:t>
                      </a:r>
                      <a:r>
                        <a:rPr dirty="0"/>
                        <a:t> um auditor </a:t>
                      </a:r>
                      <a:r>
                        <a:rPr dirty="0" err="1"/>
                        <a:t>terceirizado</a:t>
                      </a:r>
                      <a:r>
                        <a:rPr dirty="0"/>
                        <a:t> para </a:t>
                      </a:r>
                      <a:r>
                        <a:rPr dirty="0" err="1"/>
                        <a:t>avaliar</a:t>
                      </a:r>
                      <a:r>
                        <a:rPr dirty="0"/>
                        <a:t> o </a:t>
                      </a:r>
                      <a:r>
                        <a:rPr dirty="0" err="1"/>
                        <a:t>ambiente</a:t>
                      </a:r>
                      <a:r>
                        <a:rPr dirty="0"/>
                        <a:t> e </a:t>
                      </a:r>
                      <a:r>
                        <a:rPr dirty="0" err="1"/>
                        <a:t>fornecerá</a:t>
                      </a:r>
                      <a:r>
                        <a:rPr dirty="0"/>
                        <a:t> um </a:t>
                      </a:r>
                      <a:r>
                        <a:rPr dirty="0" err="1"/>
                        <a:t>relatório</a:t>
                      </a:r>
                      <a:r>
                        <a:rPr dirty="0"/>
                        <a:t> com </a:t>
                      </a:r>
                      <a:r>
                        <a:rPr dirty="0" err="1"/>
                        <a:t>recomendações</a:t>
                      </a:r>
                      <a:r>
                        <a:rPr dirty="0"/>
                        <a:t> </a:t>
                      </a:r>
                      <a:r>
                        <a:rPr dirty="0" err="1"/>
                        <a:t>iniciais</a:t>
                      </a:r>
                      <a:r>
                        <a:rPr dirty="0"/>
                        <a:t> </a:t>
                      </a:r>
                      <a:r>
                        <a:rPr dirty="0" err="1"/>
                        <a:t>nas</a:t>
                      </a:r>
                      <a:r>
                        <a:rPr dirty="0"/>
                        <a:t> </a:t>
                      </a:r>
                      <a:r>
                        <a:rPr dirty="0" err="1"/>
                        <a:t>próximas</a:t>
                      </a:r>
                      <a:r>
                        <a:rPr dirty="0"/>
                        <a:t> 3 </a:t>
                      </a:r>
                      <a:r>
                        <a:rPr dirty="0" err="1"/>
                        <a:t>semanas</a:t>
                      </a:r>
                      <a:r>
                        <a:rPr dirty="0"/>
                        <a:t>. O auditor </a:t>
                      </a:r>
                      <a:r>
                        <a:rPr dirty="0" err="1"/>
                        <a:t>avaliou</a:t>
                      </a:r>
                      <a:r>
                        <a:rPr dirty="0"/>
                        <a:t> </a:t>
                      </a:r>
                      <a:r>
                        <a:rPr dirty="0" err="1"/>
                        <a:t>apenas</a:t>
                      </a:r>
                      <a:r>
                        <a:rPr dirty="0"/>
                        <a:t> o </a:t>
                      </a:r>
                      <a:r>
                        <a:rPr dirty="0" err="1"/>
                        <a:t>acesso</a:t>
                      </a:r>
                      <a:r>
                        <a:rPr dirty="0"/>
                        <a:t> </a:t>
                      </a:r>
                      <a:r>
                        <a:rPr dirty="0" err="1"/>
                        <a:t>ao</a:t>
                      </a:r>
                      <a:r>
                        <a:rPr dirty="0"/>
                        <a:t> </a:t>
                      </a:r>
                      <a:r>
                        <a:rPr dirty="0" err="1"/>
                        <a:t>ambiente</a:t>
                      </a:r>
                      <a:r>
                        <a:rPr dirty="0"/>
                        <a:t> a </a:t>
                      </a:r>
                      <a:r>
                        <a:rPr dirty="0" err="1"/>
                        <a:t>partir</a:t>
                      </a:r>
                      <a:r>
                        <a:rPr dirty="0"/>
                        <a:t> da internet </a:t>
                      </a:r>
                      <a:r>
                        <a:rPr dirty="0" err="1"/>
                        <a:t>pública</a:t>
                      </a:r>
                      <a:r>
                        <a:rPr dirty="0"/>
                        <a:t> para </a:t>
                      </a:r>
                      <a:r>
                        <a:rPr dirty="0" err="1"/>
                        <a:t>garantir</a:t>
                      </a:r>
                      <a:r>
                        <a:rPr dirty="0"/>
                        <a:t> que a ACME </a:t>
                      </a:r>
                      <a:r>
                        <a:rPr dirty="0" err="1"/>
                        <a:t>não</a:t>
                      </a:r>
                      <a:r>
                        <a:rPr dirty="0"/>
                        <a:t> </a:t>
                      </a:r>
                      <a:r>
                        <a:rPr dirty="0" err="1"/>
                        <a:t>esteja</a:t>
                      </a:r>
                      <a:r>
                        <a:rPr dirty="0"/>
                        <a:t> </a:t>
                      </a:r>
                      <a:r>
                        <a:rPr dirty="0" err="1"/>
                        <a:t>expondo</a:t>
                      </a:r>
                      <a:r>
                        <a:rPr dirty="0"/>
                        <a:t> </a:t>
                      </a:r>
                      <a:r>
                        <a:rPr dirty="0" err="1"/>
                        <a:t>informações</a:t>
                      </a:r>
                      <a:r>
                        <a:rPr dirty="0"/>
                        <a:t> do </a:t>
                      </a:r>
                      <a:r>
                        <a:rPr dirty="0" err="1"/>
                        <a:t>cliente</a:t>
                      </a:r>
                      <a:r>
                        <a:rPr dirty="0"/>
                        <a:t>. A ACME </a:t>
                      </a:r>
                      <a:r>
                        <a:rPr dirty="0" err="1"/>
                        <a:t>está</a:t>
                      </a:r>
                      <a:r>
                        <a:rPr dirty="0"/>
                        <a:t> </a:t>
                      </a:r>
                      <a:r>
                        <a:rPr dirty="0" err="1"/>
                        <a:t>aberta</a:t>
                      </a:r>
                      <a:r>
                        <a:rPr dirty="0"/>
                        <a:t> a </a:t>
                      </a:r>
                      <a:r>
                        <a:rPr dirty="0" err="1"/>
                        <a:t>sugestões</a:t>
                      </a:r>
                      <a:r>
                        <a:rPr dirty="0"/>
                        <a:t> </a:t>
                      </a:r>
                      <a:r>
                        <a:rPr dirty="0" err="1"/>
                        <a:t>sobre</a:t>
                      </a:r>
                      <a:r>
                        <a:rPr dirty="0"/>
                        <a:t> </a:t>
                      </a:r>
                      <a:r>
                        <a:rPr dirty="0" err="1"/>
                        <a:t>como</a:t>
                      </a:r>
                      <a:r>
                        <a:rPr dirty="0"/>
                        <a:t> </a:t>
                      </a:r>
                      <a:r>
                        <a:rPr dirty="0" err="1"/>
                        <a:t>proteger</a:t>
                      </a:r>
                      <a:r>
                        <a:rPr dirty="0"/>
                        <a:t> e </a:t>
                      </a:r>
                      <a:r>
                        <a:rPr dirty="0" err="1"/>
                        <a:t>monitorar</a:t>
                      </a:r>
                      <a:r>
                        <a:rPr dirty="0"/>
                        <a:t> </a:t>
                      </a:r>
                      <a:r>
                        <a:rPr dirty="0" err="1"/>
                        <a:t>ainda</a:t>
                      </a:r>
                      <a:r>
                        <a:rPr dirty="0"/>
                        <a:t> </a:t>
                      </a:r>
                      <a:r>
                        <a:rPr dirty="0" err="1"/>
                        <a:t>mais</a:t>
                      </a:r>
                      <a:r>
                        <a:rPr dirty="0"/>
                        <a:t> o </a:t>
                      </a:r>
                      <a:r>
                        <a:rPr dirty="0" err="1"/>
                        <a:t>ambiente</a:t>
                      </a:r>
                      <a:r>
                        <a:rPr dirty="0"/>
                        <a:t> de </a:t>
                      </a:r>
                      <a:r>
                        <a:rPr dirty="0" err="1"/>
                        <a:t>nuvem</a:t>
                      </a:r>
                      <a:r>
                        <a:rPr dirty="0"/>
                        <a:t>.</a:t>
                      </a:r>
                    </a:p>
                  </a:txBody>
                  <a:tcP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53966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Reference Architecture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2496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Q71</a:t>
                      </a:r>
                    </a:p>
                  </a:txBody>
                  <a:tcPr>
                    <a:noFill/>
                  </a:tcPr>
                </a:tc>
                <a:tc>
                  <a:txBody>
                    <a:bodyPr/>
                    <a:lstStyle/>
                    <a:p>
                      <a:pPr>
                        <a:defRPr sz="1400">
                          <a:solidFill>
                            <a:schemeClr val="tx1"/>
                          </a:solidFill>
                        </a:defRPr>
                      </a:pPr>
                      <a:r>
                        <a:t>Have your identity and access management approach and integration been completed with AWS accounts? This would include entitlement mapping/grants/audit, secret material management, enforcing separation of duties and least privilege access, just-in-time privilege management, and reducing reliance on long-term credentials.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76360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3rd Party Risk</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21031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Q33</a:t>
                      </a:r>
                    </a:p>
                  </a:txBody>
                  <a:tcPr>
                    <a:noFill/>
                  </a:tcPr>
                </a:tc>
                <a:tc>
                  <a:txBody>
                    <a:bodyPr/>
                    <a:lstStyle/>
                    <a:p>
                      <a:pPr>
                        <a:defRPr sz="1400">
                          <a:solidFill>
                            <a:schemeClr val="tx1"/>
                          </a:solidFill>
                        </a:defRPr>
                      </a:pPr>
                      <a:r>
                        <a:t>Security-sensitive customers often have a third-party risk assessment process to practice continuous due diligence on their information supply chain. Do you have third-party risk certifications? If so, has AWS been verified as a supplier?</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equipe de segurança central da ACME contratou um auditor terceirizado para avaliar o ambiente e fornecerá um relatório com recomendações iniciais nas próximas 3 semanas. O auditor avaliou apenas o acesso ao ambiente a partir da internet pública para garantir que a ACME não esteja expondo informações do cliente</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1449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Governance, Risk &amp; Compliance</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34366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41910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419100">
                <a:tc>
                  <a:txBody>
                    <a:bodyPr/>
                    <a:lstStyle/>
                    <a:p>
                      <a:pPr>
                        <a:defRPr sz="1400">
                          <a:solidFill>
                            <a:schemeClr val="tx1"/>
                          </a:solidFill>
                        </a:defRPr>
                      </a:pPr>
                      <a:r>
                        <a:t>Q72</a:t>
                      </a:r>
                    </a:p>
                  </a:txBody>
                  <a:tcPr>
                    <a:noFill/>
                  </a:tcPr>
                </a:tc>
                <a:tc>
                  <a:txBody>
                    <a:bodyPr/>
                    <a:lstStyle/>
                    <a:p>
                      <a:pPr>
                        <a:defRPr sz="1400">
                          <a:solidFill>
                            <a:schemeClr val="tx1"/>
                          </a:solidFill>
                        </a:defRPr>
                      </a:pPr>
                      <a:r>
                        <a:t>Control framework mapping (assurance framework and security requirements) helps you gain a better understanding of security capabilities provided by AWS. Do you understand AWS control framework mapping and the shared responsibility model?</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r h="419100">
                <a:tc>
                  <a:txBody>
                    <a:bodyPr/>
                    <a:lstStyle/>
                    <a:p>
                      <a:pPr>
                        <a:defRPr sz="1400">
                          <a:solidFill>
                            <a:schemeClr val="tx1"/>
                          </a:solidFill>
                        </a:defRPr>
                      </a:pPr>
                      <a:r>
                        <a:t>Q73</a:t>
                      </a:r>
                    </a:p>
                  </a:txBody>
                  <a:tcPr>
                    <a:noFill/>
                  </a:tcPr>
                </a:tc>
                <a:tc>
                  <a:txBody>
                    <a:bodyPr/>
                    <a:lstStyle/>
                    <a:p>
                      <a:pPr>
                        <a:defRPr sz="1400">
                          <a:solidFill>
                            <a:schemeClr val="tx1"/>
                          </a:solidFill>
                        </a:defRPr>
                      </a:pPr>
                      <a:r>
                        <a:t>Do you have a risk framework such as the NIST CSF or ISO 31000:2018 that you are applying to your cloud adoption (processes associated with Security Steering Committee, IT Governance Board, etc.)? Are there any gaps in oversight?</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2"/>
                  </a:ext>
                </a:extLst>
              </a:tr>
              <a:tr h="419100">
                <a:tc>
                  <a:txBody>
                    <a:bodyPr/>
                    <a:lstStyle/>
                    <a:p>
                      <a:pPr>
                        <a:defRPr sz="1400">
                          <a:solidFill>
                            <a:schemeClr val="tx1"/>
                          </a:solidFill>
                        </a:defRPr>
                      </a:pPr>
                      <a:r>
                        <a:t>Q74</a:t>
                      </a:r>
                    </a:p>
                  </a:txBody>
                  <a:tcPr>
                    <a:noFill/>
                  </a:tcPr>
                </a:tc>
                <a:tc>
                  <a:txBody>
                    <a:bodyPr/>
                    <a:lstStyle/>
                    <a:p>
                      <a:pPr>
                        <a:defRPr sz="1400">
                          <a:solidFill>
                            <a:schemeClr val="tx1"/>
                          </a:solidFill>
                        </a:defRPr>
                      </a:pPr>
                      <a:r>
                        <a:t>Is the organization's business environment well understood, prioritized, and incorporating security risk to critical functions and dependencies for delivery of services?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3"/>
                  </a:ext>
                </a:extLst>
              </a:tr>
              <a:tr h="419100">
                <a:tc>
                  <a:txBody>
                    <a:bodyPr/>
                    <a:lstStyle/>
                    <a:p>
                      <a:pPr>
                        <a:defRPr sz="1400">
                          <a:solidFill>
                            <a:schemeClr val="tx1"/>
                          </a:solidFill>
                        </a:defRPr>
                      </a:pPr>
                      <a:r>
                        <a:t>Q75</a:t>
                      </a:r>
                    </a:p>
                  </a:txBody>
                  <a:tcPr>
                    <a:noFill/>
                  </a:tcPr>
                </a:tc>
                <a:tc>
                  <a:txBody>
                    <a:bodyPr/>
                    <a:lstStyle/>
                    <a:p>
                      <a:pPr>
                        <a:defRPr sz="1400">
                          <a:solidFill>
                            <a:schemeClr val="tx1"/>
                          </a:solidFill>
                        </a:defRPr>
                      </a:pPr>
                      <a:r>
                        <a:t>Are you able to adjust the SRC risk appetite and SRC risk tolerance levels for your cloud initiative(s) to meet your business goals? Can you share the methodology for adjusting risk tolerance?</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4"/>
                  </a:ext>
                </a:extLst>
              </a:tr>
              <a:tr h="419100">
                <a:tc>
                  <a:txBody>
                    <a:bodyPr/>
                    <a:lstStyle/>
                    <a:p>
                      <a:pPr>
                        <a:defRPr sz="1400">
                          <a:solidFill>
                            <a:schemeClr val="tx1"/>
                          </a:solidFill>
                        </a:defRPr>
                      </a:pPr>
                      <a:r>
                        <a:t>Q76</a:t>
                      </a:r>
                    </a:p>
                  </a:txBody>
                  <a:tcPr>
                    <a:noFill/>
                  </a:tcPr>
                </a:tc>
                <a:tc>
                  <a:txBody>
                    <a:bodyPr/>
                    <a:lstStyle/>
                    <a:p>
                      <a:pPr>
                        <a:defRPr sz="1400">
                          <a:solidFill>
                            <a:schemeClr val="tx1"/>
                          </a:solidFill>
                        </a:defRPr>
                      </a:pPr>
                      <a:r>
                        <a:t>Do you currently leverage a framework/methodology to evaluate criteria such as policy, regulation, and performance to make decisions?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1240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Logging &amp; Monitoring</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2496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Q64</a:t>
                      </a:r>
                    </a:p>
                  </a:txBody>
                  <a:tcPr>
                    <a:noFill/>
                  </a:tcPr>
                </a:tc>
                <a:tc>
                  <a:txBody>
                    <a:bodyPr/>
                    <a:lstStyle/>
                    <a:p>
                      <a:pPr>
                        <a:defRPr sz="1400">
                          <a:solidFill>
                            <a:schemeClr val="tx1"/>
                          </a:solidFill>
                        </a:defRPr>
                      </a:pPr>
                      <a:r>
                        <a:t>Do your performance and operational health dashboards include cloud-based infrastructure and applications? Which tools or capabilities exist for logging, aggregating logs, and log analysis?  Which tools are used for monitoring and performance management? Do you utilize any synthetic transactions and monitoring capabilities?</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r>
                        <a:t>A ACME está atualmente usando o monitoramento centralizado fornecido pelo Splunk.</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2953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Lifecycle Security Capabilities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30784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33528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335280">
                <a:tc>
                  <a:txBody>
                    <a:bodyPr/>
                    <a:lstStyle/>
                    <a:p>
                      <a:pPr>
                        <a:defRPr sz="1400">
                          <a:solidFill>
                            <a:schemeClr val="tx1"/>
                          </a:solidFill>
                        </a:defRPr>
                      </a:pPr>
                      <a:r>
                        <a:t>Q77</a:t>
                      </a:r>
                    </a:p>
                  </a:txBody>
                  <a:tcPr>
                    <a:noFill/>
                  </a:tcPr>
                </a:tc>
                <a:tc>
                  <a:txBody>
                    <a:bodyPr/>
                    <a:lstStyle/>
                    <a:p>
                      <a:pPr>
                        <a:defRPr sz="1400">
                          <a:solidFill>
                            <a:schemeClr val="tx1"/>
                          </a:solidFill>
                        </a:defRPr>
                      </a:pPr>
                      <a:r>
                        <a:t>How do you currently control ingress/egress from your corporate network, and do you use any network appliances?</a:t>
                      </a:r>
                    </a:p>
                  </a:txBody>
                  <a:tcPr>
                    <a:noFill/>
                  </a:tcPr>
                </a:tc>
                <a:tc>
                  <a:txBody>
                    <a:bodyPr/>
                    <a:lstStyle/>
                    <a:p>
                      <a:pPr>
                        <a:defRPr sz="1400">
                          <a:solidFill>
                            <a:schemeClr val="tx1"/>
                          </a:solidFill>
                        </a:defRPr>
                      </a:pPr>
                      <a:r>
                        <a:t>1</a:t>
                      </a:r>
                    </a:p>
                  </a:txBody>
                  <a:tcPr>
                    <a:noFill/>
                  </a:tcPr>
                </a:tc>
                <a:tc>
                  <a:txBody>
                    <a:bodyPr/>
                    <a:lstStyle/>
                    <a:p>
                      <a:pPr>
                        <a:defRPr sz="1400">
                          <a:solidFill>
                            <a:schemeClr val="tx1"/>
                          </a:solidFill>
                        </a:defRPr>
                      </a:pPr>
                      <a:r>
                        <a:t>Atualmente, a ACME está utilizando Fortigate Firewalls no local e, por segurança, desejam criar um ponto central de entrada e saída para todos os serviços em nuvem para inspeção de segurança central. </a:t>
                      </a:r>
                    </a:p>
                  </a:txBody>
                  <a:tcPr>
                    <a:noFill/>
                  </a:tcPr>
                </a:tc>
                <a:extLst>
                  <a:ext uri="{0D108BD9-81ED-4DB2-BD59-A6C34878D82A}">
                    <a16:rowId xmlns:a16="http://schemas.microsoft.com/office/drawing/2014/main" val="10001"/>
                  </a:ext>
                </a:extLst>
              </a:tr>
              <a:tr h="335280">
                <a:tc>
                  <a:txBody>
                    <a:bodyPr/>
                    <a:lstStyle/>
                    <a:p>
                      <a:pPr>
                        <a:defRPr sz="1400">
                          <a:solidFill>
                            <a:schemeClr val="tx1"/>
                          </a:solidFill>
                        </a:defRPr>
                      </a:pPr>
                      <a:r>
                        <a:t>Q78</a:t>
                      </a:r>
                    </a:p>
                  </a:txBody>
                  <a:tcPr>
                    <a:noFill/>
                  </a:tcPr>
                </a:tc>
                <a:tc>
                  <a:txBody>
                    <a:bodyPr/>
                    <a:lstStyle/>
                    <a:p>
                      <a:pPr>
                        <a:defRPr sz="1400">
                          <a:solidFill>
                            <a:schemeClr val="tx1"/>
                          </a:solidFill>
                        </a:defRPr>
                      </a:pPr>
                      <a:r>
                        <a:t>Have you determined how to leverage the encryption in transit and encryption at rest capabilities of  AWS? Will AES-256 satisfy your encryption at rest requirements?</a:t>
                      </a:r>
                    </a:p>
                  </a:txBody>
                  <a:tcPr>
                    <a:noFill/>
                  </a:tcPr>
                </a:tc>
                <a:tc>
                  <a:txBody>
                    <a:bodyPr/>
                    <a:lstStyle/>
                    <a:p>
                      <a:pPr>
                        <a:defRPr sz="1400">
                          <a:solidFill>
                            <a:schemeClr val="tx1"/>
                          </a:solidFill>
                        </a:defRPr>
                      </a:pPr>
                      <a:r>
                        <a:t>4</a:t>
                      </a:r>
                    </a:p>
                  </a:txBody>
                  <a:tcPr>
                    <a:noFill/>
                  </a:tcPr>
                </a:tc>
                <a:tc>
                  <a:txBody>
                    <a:bodyPr/>
                    <a:lstStyle/>
                    <a:p>
                      <a:pPr>
                        <a:defRPr sz="1400">
                          <a:solidFill>
                            <a:schemeClr val="tx1"/>
                          </a:solidFill>
                        </a:defRPr>
                      </a:pPr>
                      <a:r>
                        <a:t>A equipe de segurança também adotou uma estratégia de criptografar tudo implantado na nuvem e isso também se estende à camada de rede. A ACME planeja utilizar a criptografia da camada de aplicativo sempre que possível e aproveitar o IPSEC e o MACSEC em todas as outras instâncias.</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241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435B-647D-7748-807B-2A57983B3A71}"/>
              </a:ext>
            </a:extLst>
          </p:cNvPr>
          <p:cNvSpPr>
            <a:spLocks noGrp="1"/>
          </p:cNvSpPr>
          <p:nvPr>
            <p:ph type="title" idx="4294967295"/>
          </p:nvPr>
        </p:nvSpPr>
        <p:spPr>
          <a:xfrm>
            <a:off x="806825" y="161160"/>
            <a:ext cx="12571413" cy="871538"/>
          </a:xfrm>
        </p:spPr>
        <p:txBody>
          <a:bodyPr/>
          <a:lstStyle/>
          <a:p>
            <a:r>
              <a:rPr lang="en-US" sz="3600" dirty="0"/>
              <a:t>MRA Areas of Focus</a:t>
            </a:r>
          </a:p>
        </p:txBody>
      </p:sp>
      <p:sp>
        <p:nvSpPr>
          <p:cNvPr id="13" name="Isosceles Triangle 12">
            <a:extLst>
              <a:ext uri="{FF2B5EF4-FFF2-40B4-BE49-F238E27FC236}">
                <a16:creationId xmlns:a16="http://schemas.microsoft.com/office/drawing/2014/main" id="{9B4E45E6-CF32-452F-94B5-DB43174F9F3D}"/>
              </a:ext>
            </a:extLst>
          </p:cNvPr>
          <p:cNvSpPr/>
          <p:nvPr/>
        </p:nvSpPr>
        <p:spPr>
          <a:xfrm rot="5400000">
            <a:off x="7297719" y="2394313"/>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4" name="Rectangle 13">
            <a:extLst>
              <a:ext uri="{FF2B5EF4-FFF2-40B4-BE49-F238E27FC236}">
                <a16:creationId xmlns:a16="http://schemas.microsoft.com/office/drawing/2014/main" id="{1B322A36-69CA-4D39-9322-FBA76713AE40}"/>
              </a:ext>
            </a:extLst>
          </p:cNvPr>
          <p:cNvSpPr/>
          <p:nvPr/>
        </p:nvSpPr>
        <p:spPr>
          <a:xfrm>
            <a:off x="7675719" y="1728313"/>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You're already doing very well in the People dimension; your definitive strength lies in Organizational Change Management, where you're already well-prepared.</a:t>
            </a:r>
          </a:p>
        </p:txBody>
      </p:sp>
      <p:sp>
        <p:nvSpPr>
          <p:cNvPr id="15" name="Rectangle 14">
            <a:extLst>
              <a:ext uri="{FF2B5EF4-FFF2-40B4-BE49-F238E27FC236}">
                <a16:creationId xmlns:a16="http://schemas.microsoft.com/office/drawing/2014/main" id="{6DFBDFE9-122E-4EEE-A7B8-AA048D1F4819}"/>
              </a:ext>
            </a:extLst>
          </p:cNvPr>
          <p:cNvSpPr/>
          <p:nvPr/>
        </p:nvSpPr>
        <p:spPr>
          <a:xfrm>
            <a:off x="7675719" y="3394800"/>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We estimate the most initial effort in the Security dimension; we should especially focus on Security Reference Architecture to start a great cloud journey.</a:t>
            </a:r>
          </a:p>
        </p:txBody>
      </p:sp>
      <p:sp>
        <p:nvSpPr>
          <p:cNvPr id="17" name="Isosceles Triangle 16">
            <a:extLst>
              <a:ext uri="{FF2B5EF4-FFF2-40B4-BE49-F238E27FC236}">
                <a16:creationId xmlns:a16="http://schemas.microsoft.com/office/drawing/2014/main" id="{5D84921F-FEE4-47B3-868D-DEB4CAD983FA}"/>
              </a:ext>
            </a:extLst>
          </p:cNvPr>
          <p:cNvSpPr/>
          <p:nvPr/>
        </p:nvSpPr>
        <p:spPr>
          <a:xfrm rot="5400000">
            <a:off x="7297719" y="4060800"/>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16" name="Rectangle 15">
            <a:extLst>
              <a:ext uri="{FF2B5EF4-FFF2-40B4-BE49-F238E27FC236}">
                <a16:creationId xmlns:a16="http://schemas.microsoft.com/office/drawing/2014/main" id="{9AF643C8-9DC6-4CC3-B244-BA97ACC75B0E}"/>
              </a:ext>
            </a:extLst>
          </p:cNvPr>
          <p:cNvSpPr/>
          <p:nvPr/>
        </p:nvSpPr>
        <p:spPr>
          <a:xfrm>
            <a:off x="7675719" y="5061287"/>
            <a:ext cx="5400000" cy="1440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r>
              <a:rPr lang="en-US" sz="2200" dirty="0">
                <a:solidFill>
                  <a:schemeClr val="tx1"/>
                </a:solidFill>
              </a:rPr>
              <a:t>In addition to that, in the Operations dimension, Cloud Service Management should receive some attention as well; so let's get started!</a:t>
            </a:r>
          </a:p>
        </p:txBody>
      </p:sp>
      <p:sp>
        <p:nvSpPr>
          <p:cNvPr id="18" name="Isosceles Triangle 17">
            <a:extLst>
              <a:ext uri="{FF2B5EF4-FFF2-40B4-BE49-F238E27FC236}">
                <a16:creationId xmlns:a16="http://schemas.microsoft.com/office/drawing/2014/main" id="{F13D51D4-0564-4E60-BE9B-2F6DA1AE6C4C}"/>
              </a:ext>
            </a:extLst>
          </p:cNvPr>
          <p:cNvSpPr/>
          <p:nvPr/>
        </p:nvSpPr>
        <p:spPr>
          <a:xfrm rot="5400000">
            <a:off x="7297719" y="5727287"/>
            <a:ext cx="216000" cy="108000"/>
          </a:xfrm>
          <a:prstGeom prst="triangle">
            <a:avLst/>
          </a:prstGeom>
          <a:solidFill>
            <a:schemeClr val="accent1"/>
          </a:solidFill>
          <a:ln>
            <a:noFill/>
          </a:ln>
          <a:effectLst>
            <a:outerShdw blurRad="508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285750" indent="-285750" algn="ctr">
              <a:buBlip>
                <a:blip r:embed="rId3">
                  <a:extLst>
                    <a:ext uri="{96DAC541-7B7A-43D3-8B79-37D633B846F1}">
                      <asvg:svgBlip xmlns:asvg="http://schemas.microsoft.com/office/drawing/2016/SVG/main" r:embed="rId4"/>
                    </a:ext>
                  </a:extLst>
                </a:blip>
              </a:buBlip>
            </a:pPr>
            <a:endParaRPr lang="en-US" sz="2200" dirty="0"/>
          </a:p>
        </p:txBody>
      </p:sp>
      <p:sp>
        <p:nvSpPr>
          <p:cNvPr id="21" name="Rectangle 20">
            <a:extLst>
              <a:ext uri="{FF2B5EF4-FFF2-40B4-BE49-F238E27FC236}">
                <a16:creationId xmlns:a16="http://schemas.microsoft.com/office/drawing/2014/main" id="{85FF3706-84DB-CD47-AF41-AF9625822958}"/>
              </a:ext>
            </a:extLst>
          </p:cNvPr>
          <p:cNvSpPr/>
          <p:nvPr/>
        </p:nvSpPr>
        <p:spPr>
          <a:xfrm>
            <a:off x="7164596" y="1138555"/>
            <a:ext cx="6006135" cy="430887"/>
          </a:xfrm>
          <a:prstGeom prst="rect">
            <a:avLst/>
          </a:prstGeom>
        </p:spPr>
        <p:txBody>
          <a:bodyPr wrap="square">
            <a:spAutoFit/>
          </a:bodyPr>
          <a:lstStyle/>
          <a:p>
            <a:r>
              <a:rPr lang="en-US" sz="2200" dirty="0">
                <a:solidFill>
                  <a:srgbClr val="FF9900"/>
                </a:solidFill>
                <a:latin typeface="Amazon Ember" panose="02000000000000000000" pitchFamily="2" charset="0"/>
                <a:ea typeface="Amazon Ember" panose="02000000000000000000" pitchFamily="2" charset="0"/>
              </a:rPr>
              <a:t>AWS identified preliminary areas of focus</a:t>
            </a:r>
          </a:p>
        </p:txBody>
      </p:sp>
      <p:sp>
        <p:nvSpPr>
          <p:cNvPr id="22" name="Content Placeholder 1">
            <a:extLst>
              <a:ext uri="{FF2B5EF4-FFF2-40B4-BE49-F238E27FC236}">
                <a16:creationId xmlns:a16="http://schemas.microsoft.com/office/drawing/2014/main" id="{0CAAE51B-856B-274D-9B02-1261508DC128}"/>
              </a:ext>
            </a:extLst>
          </p:cNvPr>
          <p:cNvSpPr txBox="1">
            <a:spLocks/>
          </p:cNvSpPr>
          <p:nvPr/>
        </p:nvSpPr>
        <p:spPr>
          <a:xfrm>
            <a:off x="806825" y="1153074"/>
            <a:ext cx="5469102" cy="769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9900"/>
                </a:solidFill>
                <a:latin typeface="Amazon Ember" panose="02000000000000000000" pitchFamily="2" charset="0"/>
                <a:ea typeface="Amazon Ember" panose="02000000000000000000" pitchFamily="2" charset="0"/>
              </a:rPr>
              <a:t>Cloud Adoption Framework Perspectives Radar Chart</a:t>
            </a:r>
          </a:p>
        </p:txBody>
      </p:sp>
      <p:graphicFrame>
        <p:nvGraphicFramePr>
          <p:cNvPr id="25" name="Chart 24"/>
          <p:cNvGraphicFramePr>
            <a:graphicFrameLocks noGrp="1"/>
          </p:cNvGraphicFramePr>
          <p:nvPr/>
        </p:nvGraphicFramePr>
        <p:xfrm>
          <a:off x="555336" y="2159489"/>
          <a:ext cx="5469102" cy="50084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992982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DevSecOps Principles</a:t>
            </a:r>
            <a:endParaRPr lang="en-US" sz="3800" b="1" dirty="0">
              <a:cs typeface="Calibri" pitchFamily="34" charset="0"/>
            </a:endParaRPr>
          </a:p>
        </p:txBody>
      </p:sp>
      <p:graphicFrame>
        <p:nvGraphicFramePr>
          <p:cNvPr id="53" name="Table 52"/>
          <p:cNvGraphicFramePr>
            <a:graphicFrameLocks noGrp="1"/>
          </p:cNvGraphicFramePr>
          <p:nvPr/>
        </p:nvGraphicFramePr>
        <p:xfrm>
          <a:off x="580860" y="1330485"/>
          <a:ext cx="13578840" cy="16764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Q79</a:t>
                      </a:r>
                    </a:p>
                  </a:txBody>
                  <a:tcPr>
                    <a:noFill/>
                  </a:tcPr>
                </a:tc>
                <a:tc>
                  <a:txBody>
                    <a:bodyPr/>
                    <a:lstStyle/>
                    <a:p>
                      <a:pPr>
                        <a:defRPr sz="1400">
                          <a:solidFill>
                            <a:schemeClr val="tx1"/>
                          </a:solidFill>
                        </a:defRPr>
                      </a:pPr>
                      <a:r>
                        <a:t>Are your security capabilities automatically implemented through automation and DevOps capabilities?</a:t>
                      </a:r>
                    </a:p>
                  </a:txBody>
                  <a:tcPr>
                    <a:noFill/>
                  </a:tcPr>
                </a:tc>
                <a:tc>
                  <a:txBody>
                    <a:bodyPr/>
                    <a:lstStyle/>
                    <a:p>
                      <a:pPr>
                        <a:defRPr sz="1400">
                          <a:solidFill>
                            <a:schemeClr val="tx1"/>
                          </a:solidFill>
                        </a:defRPr>
                      </a:pPr>
                      <a:r>
                        <a:t>3</a:t>
                      </a:r>
                    </a:p>
                  </a:txBody>
                  <a:tcPr>
                    <a:noFill/>
                  </a:tcPr>
                </a:tc>
                <a:tc>
                  <a:txBody>
                    <a:bodyPr/>
                    <a:lstStyle/>
                    <a:p>
                      <a:pPr>
                        <a:defRPr sz="1400">
                          <a:solidFill>
                            <a:schemeClr val="tx1"/>
                          </a:solidFill>
                        </a:defRPr>
                      </a:pPr>
                      <a:r>
                        <a:t>A ACME vem trabalhando na centralização de algumas funções para utilizar de forma eficiente os recursos, evitando tempo ocioso e implementando alguma padronização em termos de processos de DevOps, Arquitetura, Documentação e Segurança</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07769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A76235A-C388-EF4F-BA77-8A4C3A8ACAE3}"/>
              </a:ext>
            </a:extLst>
          </p:cNvPr>
          <p:cNvSpPr txBox="1"/>
          <p:nvPr/>
        </p:nvSpPr>
        <p:spPr>
          <a:xfrm>
            <a:off x="426017" y="98268"/>
            <a:ext cx="13954129" cy="707886"/>
          </a:xfrm>
          <a:prstGeom prst="rect">
            <a:avLst/>
          </a:prstGeom>
          <a:noFill/>
        </p:spPr>
        <p:txBody>
          <a:bodyPr wrap="square" rtlCol="0">
            <a:spAutoFit/>
          </a:bodyPr>
          <a:lstStyle/>
          <a:p>
            <a:r>
              <a:rPr lang="en-US" sz="3800" b="1" dirty="0">
                <a:ea typeface="Amazon Ember" panose="020B0603020204020204" pitchFamily="34" charset="0"/>
                <a:cs typeface="Amazon Ember" panose="020B0603020204020204" pitchFamily="34" charset="0"/>
              </a:rPr>
              <a:t>Security &amp; Compliance - </a:t>
            </a:r>
            <a:r>
              <a:rPr lang="en-US" sz="4000" b="1" dirty="0"/>
              <a:t>Security Operations Playbook</a:t>
            </a:r>
          </a:p>
        </p:txBody>
      </p:sp>
      <p:graphicFrame>
        <p:nvGraphicFramePr>
          <p:cNvPr id="53" name="Table 52"/>
          <p:cNvGraphicFramePr>
            <a:graphicFrameLocks noGrp="1"/>
          </p:cNvGraphicFramePr>
          <p:nvPr/>
        </p:nvGraphicFramePr>
        <p:xfrm>
          <a:off x="580860" y="1330485"/>
          <a:ext cx="13578840" cy="6096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251460">
                <a:tc>
                  <a:txBody>
                    <a:bodyPr/>
                    <a:lstStyle/>
                    <a:p>
                      <a:pPr>
                        <a:defRPr sz="1400">
                          <a:solidFill>
                            <a:schemeClr val="accent1"/>
                          </a:solidFill>
                        </a:defRPr>
                      </a:pPr>
                      <a:r>
                        <a:t>#</a:t>
                      </a:r>
                    </a:p>
                  </a:txBody>
                  <a:tcPr>
                    <a:noFill/>
                  </a:tcPr>
                </a:tc>
                <a:tc>
                  <a:txBody>
                    <a:bodyPr/>
                    <a:lstStyle/>
                    <a:p>
                      <a:pPr>
                        <a:defRPr sz="1400">
                          <a:solidFill>
                            <a:schemeClr val="accent1"/>
                          </a:solidFill>
                        </a:defRPr>
                      </a:pPr>
                      <a:r>
                        <a:t>Question</a:t>
                      </a:r>
                    </a:p>
                  </a:txBody>
                  <a:tcPr>
                    <a:noFill/>
                  </a:tcPr>
                </a:tc>
                <a:tc>
                  <a:txBody>
                    <a:bodyPr/>
                    <a:lstStyle/>
                    <a:p>
                      <a:pPr>
                        <a:defRPr sz="1400">
                          <a:solidFill>
                            <a:schemeClr val="accent1"/>
                          </a:solidFill>
                        </a:defRPr>
                      </a:pPr>
                      <a:r>
                        <a:t>Response</a:t>
                      </a:r>
                    </a:p>
                  </a:txBody>
                  <a:tcPr>
                    <a:noFill/>
                  </a:tcPr>
                </a:tc>
                <a:tc>
                  <a:txBody>
                    <a:bodyPr/>
                    <a:lstStyle/>
                    <a:p>
                      <a:pPr>
                        <a:defRPr sz="1400">
                          <a:solidFill>
                            <a:schemeClr val="accent1"/>
                          </a:solidFill>
                        </a:defRPr>
                      </a:pPr>
                      <a:r>
                        <a:t>Comments</a:t>
                      </a:r>
                    </a:p>
                  </a:txBody>
                  <a:tcPr>
                    <a:noFill/>
                  </a:tcPr>
                </a:tc>
                <a:extLst>
                  <a:ext uri="{0D108BD9-81ED-4DB2-BD59-A6C34878D82A}">
                    <a16:rowId xmlns:a16="http://schemas.microsoft.com/office/drawing/2014/main" val="10000"/>
                  </a:ext>
                </a:extLst>
              </a:tr>
              <a:tr h="251460">
                <a:tc>
                  <a:txBody>
                    <a:bodyPr/>
                    <a:lstStyle/>
                    <a:p>
                      <a:pPr>
                        <a:defRPr sz="1400">
                          <a:solidFill>
                            <a:schemeClr val="tx1"/>
                          </a:solidFill>
                        </a:defRPr>
                      </a:pPr>
                      <a:r>
                        <a:t>Q80</a:t>
                      </a:r>
                    </a:p>
                  </a:txBody>
                  <a:tcPr>
                    <a:noFill/>
                  </a:tcPr>
                </a:tc>
                <a:tc>
                  <a:txBody>
                    <a:bodyPr/>
                    <a:lstStyle/>
                    <a:p>
                      <a:pPr>
                        <a:defRPr sz="1400">
                          <a:solidFill>
                            <a:schemeClr val="tx1"/>
                          </a:solidFill>
                        </a:defRPr>
                      </a:pPr>
                      <a:r>
                        <a:t>Are your cloud security operations and processes tested?</a:t>
                      </a:r>
                    </a:p>
                  </a:txBody>
                  <a:tcPr>
                    <a:noFill/>
                  </a:tcPr>
                </a:tc>
                <a:tc>
                  <a:txBody>
                    <a:bodyPr/>
                    <a:lstStyle/>
                    <a:p>
                      <a:pPr>
                        <a:defRPr sz="1400">
                          <a:solidFill>
                            <a:schemeClr val="tx1"/>
                          </a:solidFill>
                        </a:defRPr>
                      </a:pPr>
                      <a:r>
                        <a:t>2</a:t>
                      </a:r>
                    </a:p>
                  </a:txBody>
                  <a:tcPr>
                    <a:noFill/>
                  </a:tcPr>
                </a:tc>
                <a:tc>
                  <a:txBody>
                    <a:bodyPr/>
                    <a:lstStyle/>
                    <a:p>
                      <a:pPr>
                        <a:defRPr sz="1400">
                          <a:solidFill>
                            <a:schemeClr val="tx1"/>
                          </a:solidFill>
                        </a:defRPr>
                      </a:pPr>
                      <a:endParaRP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35037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101445</TotalTime>
  <Words>15490</Words>
  <Application>Microsoft Office PowerPoint</Application>
  <PresentationFormat>Personalizar</PresentationFormat>
  <Paragraphs>1572</Paragraphs>
  <Slides>92</Slides>
  <Notes>63</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92</vt:i4>
      </vt:variant>
    </vt:vector>
  </HeadingPairs>
  <TitlesOfParts>
    <vt:vector size="103" baseType="lpstr">
      <vt:lpstr>Amazon Ember</vt:lpstr>
      <vt:lpstr>Amazon Ember Display</vt:lpstr>
      <vt:lpstr>Amazon Ember Heavy</vt:lpstr>
      <vt:lpstr>Amazon Ember Light</vt:lpstr>
      <vt:lpstr>Amazon Ember Medium</vt:lpstr>
      <vt:lpstr>Amazon Ember Regular</vt:lpstr>
      <vt:lpstr>Arial</vt:lpstr>
      <vt:lpstr>Calibri</vt:lpstr>
      <vt:lpstr>Ember</vt:lpstr>
      <vt:lpstr>Wingdings</vt:lpstr>
      <vt:lpstr>AWS Confidential Dark</vt:lpstr>
      <vt:lpstr>Migration &amp; Modernization </vt:lpstr>
      <vt:lpstr>Migration Readiness Assessment (MRA) </vt:lpstr>
      <vt:lpstr>Apresentação do PowerPoint</vt:lpstr>
      <vt:lpstr>Apresentação do PowerPoint</vt:lpstr>
      <vt:lpstr>Apresentação do PowerPoint</vt:lpstr>
      <vt:lpstr>MRA Workstream Summary</vt:lpstr>
      <vt:lpstr>MRA Readiness Scores</vt:lpstr>
      <vt:lpstr>MRA Readiness Scores</vt:lpstr>
      <vt:lpstr>MRA Areas of Focus</vt:lpstr>
      <vt:lpstr>MRA Areas of Focus</vt:lpstr>
      <vt:lpstr>Migration Readiness Assessment (MRA) </vt:lpstr>
      <vt:lpstr>Agenda</vt:lpstr>
      <vt:lpstr>MRA Executive Summary</vt:lpstr>
      <vt:lpstr>MRA Activity Outputs</vt:lpstr>
      <vt:lpstr>MRA Activity Outputs</vt:lpstr>
      <vt:lpstr>MRA Readiness Scores I</vt:lpstr>
      <vt:lpstr>MRA Readiness Scores II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MRA Prioritized List of Actions</vt:lpstr>
      <vt:lpstr>Post-MRA Cloud Migration Journey</vt:lpstr>
      <vt:lpstr>Agenda</vt:lpstr>
      <vt:lpstr>Post-MRA Cloud Migration Journey – Assess Phase</vt:lpstr>
      <vt:lpstr>Agenda</vt:lpstr>
      <vt:lpstr>Mobilize Overview</vt:lpstr>
      <vt:lpstr>Post-MRA Cloud Migration Journey – Mobilize Phase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Fabiano Henrique Alves</cp:lastModifiedBy>
  <cp:revision>2653</cp:revision>
  <dcterms:created xsi:type="dcterms:W3CDTF">2016-06-17T18:22:10Z</dcterms:created>
  <dcterms:modified xsi:type="dcterms:W3CDTF">2022-12-15T13:02:19Z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